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7" r:id="rId2"/>
    <p:sldId id="258" r:id="rId3"/>
    <p:sldId id="270" r:id="rId4"/>
    <p:sldId id="278" r:id="rId5"/>
    <p:sldId id="279" r:id="rId6"/>
    <p:sldId id="271" r:id="rId7"/>
    <p:sldId id="280" r:id="rId8"/>
    <p:sldId id="272" r:id="rId9"/>
    <p:sldId id="273" r:id="rId10"/>
    <p:sldId id="276" r:id="rId11"/>
    <p:sldId id="275" r:id="rId12"/>
    <p:sldId id="274" r:id="rId13"/>
    <p:sldId id="315" r:id="rId14"/>
    <p:sldId id="320" r:id="rId15"/>
    <p:sldId id="321" r:id="rId16"/>
    <p:sldId id="322" r:id="rId17"/>
    <p:sldId id="336" r:id="rId18"/>
    <p:sldId id="281" r:id="rId19"/>
    <p:sldId id="313" r:id="rId20"/>
    <p:sldId id="314" r:id="rId21"/>
    <p:sldId id="330" r:id="rId22"/>
    <p:sldId id="282" r:id="rId23"/>
    <p:sldId id="283" r:id="rId24"/>
    <p:sldId id="318" r:id="rId25"/>
    <p:sldId id="319" r:id="rId26"/>
    <p:sldId id="323" r:id="rId27"/>
    <p:sldId id="333" r:id="rId28"/>
    <p:sldId id="312" r:id="rId29"/>
    <p:sldId id="284" r:id="rId30"/>
    <p:sldId id="324" r:id="rId31"/>
    <p:sldId id="325" r:id="rId32"/>
    <p:sldId id="326" r:id="rId33"/>
    <p:sldId id="332" r:id="rId34"/>
    <p:sldId id="327" r:id="rId35"/>
    <p:sldId id="331" r:id="rId36"/>
    <p:sldId id="277" r:id="rId37"/>
    <p:sldId id="328" r:id="rId38"/>
    <p:sldId id="317" r:id="rId39"/>
    <p:sldId id="329" r:id="rId40"/>
    <p:sldId id="334" r:id="rId41"/>
    <p:sldId id="335" r:id="rId42"/>
    <p:sldId id="269" r:id="rId4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99B"/>
    <a:srgbClr val="FFFFFF"/>
    <a:srgbClr val="00A3A6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F2D3E-277F-4CAD-AED5-28CC84676CEB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95A5BA-0710-4114-B44A-967DE597FE8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768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>
            <a:extLst>
              <a:ext uri="{FF2B5EF4-FFF2-40B4-BE49-F238E27FC236}">
                <a16:creationId xmlns:a16="http://schemas.microsoft.com/office/drawing/2014/main" id="{BDE8AF4D-BB00-4E23-A711-846531D7BCB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>
            <a:extLst>
              <a:ext uri="{FF2B5EF4-FFF2-40B4-BE49-F238E27FC236}">
                <a16:creationId xmlns:a16="http://schemas.microsoft.com/office/drawing/2014/main" id="{71307161-D2EC-4A81-B07A-64F83B14D70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They can be used for other purposes, but in this presentation I will focus on optimization. Who here has used evolutionary algorithms, also known as “Genetic Algorithms”?</a:t>
            </a:r>
          </a:p>
          <a:p>
            <a:endParaRPr lang="en-US" altLang="en-US"/>
          </a:p>
          <a:p>
            <a:r>
              <a:rPr lang="en-US" altLang="en-US"/>
              <a:t>They are inspired by the neo-Darwinian understanding of natural selection. But keep in mind that this is just a metaphor, they are as close to natural selection as artificial neural networks are close to the brain, which means, very little.</a:t>
            </a:r>
          </a:p>
          <a:p>
            <a:endParaRPr lang="en-US" altLang="en-US"/>
          </a:p>
          <a:p>
            <a:r>
              <a:rPr lang="en-US" altLang="en-US"/>
              <a:t>There is some domain-specific terminology that I will try not to use too much. But basically, a candidate solution is sometimes called “individual”; the set of candidate solutions at the current iteration is called “population”; and the new solutions produced at each iteration are called “offspring”</a:t>
            </a:r>
          </a:p>
        </p:txBody>
      </p:sp>
      <p:sp>
        <p:nvSpPr>
          <p:cNvPr id="30724" name="Slide Number Placeholder 3">
            <a:extLst>
              <a:ext uri="{FF2B5EF4-FFF2-40B4-BE49-F238E27FC236}">
                <a16:creationId xmlns:a16="http://schemas.microsoft.com/office/drawing/2014/main" id="{595FABFE-2351-4925-9E69-CDE58CD882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680B1606-0EFF-436D-86CC-2E5701B5F772}" type="slidenum">
              <a:rPr lang="fr-FR" altLang="en-US"/>
              <a:pPr eaLnBrk="1" hangingPunct="1"/>
              <a:t>28</a:t>
            </a:fld>
            <a:endParaRPr lang="fr-F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7638"/>
            <a:ext cx="4076700" cy="27908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08" y="2862269"/>
            <a:ext cx="314325" cy="428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767207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634445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A136EC-F916-4BA0-840B-3A2D3BEC36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0" y="1018800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2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2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F33C8C-4663-47F8-AAC2-AA7669DF2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2837638"/>
            <a:ext cx="4076190" cy="27904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62" y="2109006"/>
            <a:ext cx="379159" cy="5170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rgbClr val="00A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1985871"/>
            <a:ext cx="9144000" cy="310643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5092309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7" y="1020307"/>
            <a:ext cx="754036" cy="92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3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c slide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10515600" cy="4675817"/>
          </a:xfr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30623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3">
            <a:extLst>
              <a:ext uri="{FF2B5EF4-FFF2-40B4-BE49-F238E27FC236}">
                <a16:creationId xmlns:a16="http://schemas.microsoft.com/office/drawing/2014/main" id="{DE01E34F-EF95-4D0B-93B6-4233792E7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7A8C29-492B-49D4-8B1F-196000AF6D93}" type="datetimeFigureOut">
              <a:rPr lang="fr-FR"/>
              <a:pPr>
                <a:defRPr/>
              </a:pPr>
              <a:t>01/04/2025</a:t>
            </a:fld>
            <a:endParaRPr lang="fr-FR"/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62969427-0656-49AD-9A3A-F7692234D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7D0FE6D1-C860-4ADF-81EA-675D76DA5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4C4C6E-FD5D-44FB-A169-9D6281D30406}" type="slidenum">
              <a:rPr lang="fr-FR" altLang="en-US"/>
              <a:pPr/>
              <a:t>‹N°›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2030545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415981"/>
            <a:ext cx="10515600" cy="4660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5EF67C-DB3C-4ADC-829F-14D87A8664F8}"/>
              </a:ext>
            </a:extLst>
          </p:cNvPr>
          <p:cNvSpPr txBox="1"/>
          <p:nvPr userDrawn="1"/>
        </p:nvSpPr>
        <p:spPr>
          <a:xfrm>
            <a:off x="9923119" y="6337738"/>
            <a:ext cx="2088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rgbClr val="00A3A6"/>
                </a:solidFill>
                <a:latin typeface="Raleway" panose="020B0503030101060003" pitchFamily="34" charset="0"/>
              </a:rPr>
              <a:t>p. </a:t>
            </a:r>
            <a:fld id="{10B4F56D-375A-4CA4-ABA3-E73F3ECBB440}" type="slidenum">
              <a:rPr lang="fr-FR" sz="1200" b="0" smtClean="0">
                <a:solidFill>
                  <a:srgbClr val="00A3A6"/>
                </a:solidFill>
                <a:latin typeface="Raleway" panose="020B0503030101060003" pitchFamily="34" charset="0"/>
              </a:rPr>
              <a:pPr algn="r"/>
              <a:t>‹N°›</a:t>
            </a:fld>
            <a:endParaRPr lang="fr-FR" sz="1200" b="0" dirty="0">
              <a:solidFill>
                <a:srgbClr val="00A3A6"/>
              </a:solidFill>
              <a:latin typeface="Raleway" panose="020B0503030101060003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31A273F-8B3B-4FFA-A6A7-5A556F5FD6D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6187"/>
            <a:ext cx="2000250" cy="8001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B30FD33-E435-4A46-B168-E07C4F5FE24A}"/>
              </a:ext>
            </a:extLst>
          </p:cNvPr>
          <p:cNvSpPr txBox="1"/>
          <p:nvPr userDrawn="1"/>
        </p:nvSpPr>
        <p:spPr>
          <a:xfrm>
            <a:off x="1142999" y="6350734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275662"/>
                </a:solidFill>
                <a:latin typeface="+mn-lt"/>
              </a:rPr>
              <a:t>Continuous optimization: an overview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B41401-1E18-450D-B56F-5BE5E627703C}"/>
              </a:ext>
            </a:extLst>
          </p:cNvPr>
          <p:cNvSpPr txBox="1"/>
          <p:nvPr userDrawn="1"/>
        </p:nvSpPr>
        <p:spPr>
          <a:xfrm>
            <a:off x="1142999" y="6533137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00A3A6"/>
                </a:solidFill>
                <a:latin typeface="+mj-lt"/>
              </a:rPr>
              <a:t>Alberto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 TONDA</a:t>
            </a:r>
            <a:r>
              <a:rPr lang="it-IT" sz="1000" baseline="0">
                <a:solidFill>
                  <a:srgbClr val="00A3A6"/>
                </a:solidFill>
                <a:latin typeface="+mj-lt"/>
              </a:rPr>
              <a:t>, Team EKINOCS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, UMR 518 MIA-PS, INRAE, Université Paris-Saclay</a:t>
            </a:r>
            <a:endParaRPr lang="fr-FR" sz="1000" dirty="0">
              <a:solidFill>
                <a:srgbClr val="00A3A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962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62" r:id="rId3"/>
    <p:sldLayoutId id="2147483663" r:id="rId4"/>
  </p:sldLayoutIdLst>
  <p:txStyles>
    <p:titleStyle>
      <a:lvl1pPr marL="571500" indent="-571500" algn="l" defTabSz="914400" rtl="0" eaLnBrk="1" latinLnBrk="0" hangingPunct="1">
        <a:lnSpc>
          <a:spcPct val="90000"/>
        </a:lnSpc>
        <a:spcBef>
          <a:spcPct val="0"/>
        </a:spcBef>
        <a:buFontTx/>
        <a:buBlip>
          <a:blip r:embed="rId7"/>
        </a:buBlip>
        <a:defRPr sz="4400" b="1" kern="1200" baseline="0">
          <a:solidFill>
            <a:srgbClr val="00A3A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Continuous Optimization: Overview</a:t>
            </a:r>
            <a:endParaRPr lang="fr-FR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fr-FR" dirty="0"/>
              <a:t>Alberto TONDA, Senior </a:t>
            </a:r>
            <a:r>
              <a:rPr lang="fr-FR" dirty="0" err="1"/>
              <a:t>Researcher</a:t>
            </a:r>
            <a:r>
              <a:rPr lang="fr-FR" dirty="0"/>
              <a:t> (DR)</a:t>
            </a:r>
          </a:p>
          <a:p>
            <a:r>
              <a:rPr lang="fr-FR" i="1" dirty="0"/>
              <a:t>UMR 518 MIA-PS (</a:t>
            </a:r>
            <a:r>
              <a:rPr lang="fr-FR" i="1" dirty="0" err="1"/>
              <a:t>Applied</a:t>
            </a:r>
            <a:r>
              <a:rPr lang="fr-FR" i="1" dirty="0"/>
              <a:t> </a:t>
            </a:r>
            <a:r>
              <a:rPr lang="fr-FR" i="1" dirty="0" err="1"/>
              <a:t>Mathematics</a:t>
            </a:r>
            <a:r>
              <a:rPr lang="fr-FR" i="1" dirty="0"/>
              <a:t> and Computer Science)</a:t>
            </a:r>
            <a:br>
              <a:rPr lang="fr-FR" i="1" dirty="0"/>
            </a:br>
            <a:r>
              <a:rPr lang="fr-FR" i="1" dirty="0"/>
              <a:t>INRAE, AgroParisTech, Université Paris-Saclay</a:t>
            </a:r>
            <a:br>
              <a:rPr lang="fr-FR" i="1" dirty="0"/>
            </a:br>
            <a:r>
              <a:rPr lang="fr-FR" i="1" dirty="0"/>
              <a:t>Institut des Systèmes Complexes, Paris-Ile-de-France</a:t>
            </a:r>
          </a:p>
          <a:p>
            <a:endParaRPr lang="fr-FR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B1D95E2-C40A-4424-91C8-52F95CF0AD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1877E92-8C8A-4908-99E3-BA14FE9D3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45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8B27F1-2098-465F-B83F-3123A3370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gradient-based techniques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148438-185B-435D-9D83-E60BEDDB88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Starting point of exploration matters</a:t>
            </a:r>
          </a:p>
        </p:txBody>
      </p:sp>
      <p:pic>
        <p:nvPicPr>
          <p:cNvPr id="1026" name="Picture 2" descr="What is Stochastic Gradient Descent- A Super Easy Complete Guide!">
            <a:extLst>
              <a:ext uri="{FF2B5EF4-FFF2-40B4-BE49-F238E27FC236}">
                <a16:creationId xmlns:a16="http://schemas.microsoft.com/office/drawing/2014/main" id="{4BE96C7B-E561-44A3-9382-D23337EE7A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9" b="27595"/>
          <a:stretch/>
        </p:blipFill>
        <p:spPr bwMode="auto">
          <a:xfrm>
            <a:off x="3171727" y="2111015"/>
            <a:ext cx="5848546" cy="372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759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8B27F1-2098-465F-B83F-3123A3370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gradient-based techniques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148438-185B-435D-9D83-E60BEDDB88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Step size? Too small / too large lead to convergence issues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40AC21-2824-490D-BCD3-C3E6E4C77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546" y="2207326"/>
            <a:ext cx="9192908" cy="37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489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E020DA-12C2-4385-968D-3AE3FDAA1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Gradient-based techniques for neural networks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A746CE6-1764-4622-A935-EC70E59B46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Why are gradient-based techniques so successful?</a:t>
            </a:r>
          </a:p>
          <a:p>
            <a:pPr lvl="1"/>
            <a:r>
              <a:rPr lang="en-US" dirty="0"/>
              <a:t>Actually, </a:t>
            </a:r>
            <a:r>
              <a:rPr lang="en-US" i="1" dirty="0"/>
              <a:t>stochastic gradient descent</a:t>
            </a:r>
            <a:r>
              <a:rPr lang="en-US" dirty="0"/>
              <a:t> (SGD) &amp; descendants</a:t>
            </a:r>
          </a:p>
          <a:p>
            <a:pPr lvl="1"/>
            <a:r>
              <a:rPr lang="en-US" dirty="0"/>
              <a:t>Techniques made popular by (deep) neural networks</a:t>
            </a:r>
          </a:p>
          <a:p>
            <a:pPr lvl="1"/>
            <a:r>
              <a:rPr lang="en-US" dirty="0"/>
              <a:t>State-of-the-art for NNs, not very used elsewhere</a:t>
            </a:r>
          </a:p>
          <a:p>
            <a:pPr lvl="1"/>
            <a:r>
              <a:rPr lang="en-US" dirty="0"/>
              <a:t>Can escape local optima!</a:t>
            </a:r>
          </a:p>
        </p:txBody>
      </p:sp>
    </p:spTree>
    <p:extLst>
      <p:ext uri="{BB962C8B-B14F-4D97-AF65-F5344CB8AC3E}">
        <p14:creationId xmlns:p14="http://schemas.microsoft.com/office/powerpoint/2010/main" val="112914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D47F70-6651-4222-B872-94F7A2DC9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gradient-based techniques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21932826-8677-4023-A8C9-835A7CBF0EE2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Momentum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Accumulates “velocity” like a ball rolling down an incline</a:t>
                </a:r>
              </a:p>
              <a:p>
                <a:r>
                  <a:rPr lang="en-US" dirty="0"/>
                  <a:t>Much faster at traversing nearly flat areas of search space</a:t>
                </a:r>
              </a:p>
              <a:p>
                <a:r>
                  <a:rPr lang="en-US" dirty="0"/>
                  <a:t>However, it adds an extra parameter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21932826-8677-4023-A8C9-835A7CBF0E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333" t="-2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>
            <a:extLst>
              <a:ext uri="{FF2B5EF4-FFF2-40B4-BE49-F238E27FC236}">
                <a16:creationId xmlns:a16="http://schemas.microsoft.com/office/drawing/2014/main" id="{E2245CBF-07A2-48E0-8BAD-0863CCF2E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082" y="1857084"/>
            <a:ext cx="3410426" cy="13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82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5527CB-E0C8-454A-A66E-5DCF5A2F0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gradient-based techniques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B4F2154-FC33-417F-9C31-00CA1C4872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now it cumulates </a:t>
            </a:r>
            <a:r>
              <a:rPr lang="en-US" i="1" dirty="0"/>
              <a:t>too much</a:t>
            </a:r>
            <a:r>
              <a:rPr lang="en-US" dirty="0"/>
              <a:t> momentum!</a:t>
            </a:r>
          </a:p>
          <a:p>
            <a:r>
              <a:rPr lang="en-US" dirty="0" err="1"/>
              <a:t>Nesterov</a:t>
            </a:r>
            <a:r>
              <a:rPr lang="en-US" dirty="0"/>
              <a:t> momentum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 evaluate the gradient at the point I plan to end in</a:t>
            </a:r>
          </a:p>
          <a:p>
            <a:r>
              <a:rPr lang="en-US" dirty="0"/>
              <a:t>And rescale my velocity accordingly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9E6DD5-D23F-40F9-811C-FC5A991CB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496" y="2738341"/>
            <a:ext cx="5249008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505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28F535-B12A-404A-A778-22A336C0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gradient-based techniques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04B4128-1CCC-4F89-9A4C-556B29B422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Further issues motivated further advances (</a:t>
            </a:r>
            <a:r>
              <a:rPr lang="en-US" b="1" dirty="0" err="1"/>
              <a:t>Adagrad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 step size could be different in each dimension</a:t>
            </a:r>
          </a:p>
          <a:p>
            <a:pPr lvl="1"/>
            <a:r>
              <a:rPr lang="en-US" dirty="0"/>
              <a:t>Maintain a “memory” of the gradient values in each direction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However, this led to the step size always decreasing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7517113-2B78-4488-8066-E5FC79C1F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046" y="2918148"/>
            <a:ext cx="4305901" cy="124794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B4D802E-B5C4-4157-A915-021D83431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338" y="4052975"/>
            <a:ext cx="2467319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59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37C697-5692-4C32-BA45-881788CFB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gradient-based techniques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415DC7E-BAAC-481B-B3CC-48984E7121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Solutions to issues of previous algorithms create new issues</a:t>
            </a:r>
          </a:p>
          <a:p>
            <a:r>
              <a:rPr lang="en-US" dirty="0"/>
              <a:t>Latest (</a:t>
            </a:r>
            <a:r>
              <a:rPr lang="en-US" b="1" dirty="0"/>
              <a:t>Adam</a:t>
            </a:r>
            <a:r>
              <a:rPr lang="en-US" dirty="0"/>
              <a:t> and </a:t>
            </a:r>
            <a:r>
              <a:rPr lang="en-US" b="1" dirty="0" err="1"/>
              <a:t>RMSProp</a:t>
            </a:r>
            <a:r>
              <a:rPr lang="en-US" dirty="0"/>
              <a:t>) have 3-4 (hyper)parameters</a:t>
            </a:r>
          </a:p>
          <a:p>
            <a:r>
              <a:rPr lang="en-US" dirty="0"/>
              <a:t>Default values work reasonably well (but not always)</a:t>
            </a:r>
          </a:p>
        </p:txBody>
      </p:sp>
    </p:spTree>
    <p:extLst>
      <p:ext uri="{BB962C8B-B14F-4D97-AF65-F5344CB8AC3E}">
        <p14:creationId xmlns:p14="http://schemas.microsoft.com/office/powerpoint/2010/main" val="1806461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CD7C85-3423-4433-B894-3F079D89A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gradient-based techniques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649C412-9791-4A97-B0A1-870FE7A31F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0E4AE6-170F-4825-BAA0-F09197478B5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1475266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958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B8D46E-34D9-48AF-BCA6-C5ABD7312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</a:t>
            </a:r>
            <a:r>
              <a:rPr lang="en-US"/>
              <a:t>/Approximate </a:t>
            </a:r>
            <a:r>
              <a:rPr lang="en-US" dirty="0"/>
              <a:t>techniques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21E8A6B-A098-4A8C-8252-8E50062BFC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Limitations of gradient-based techniques were evident</a:t>
            </a:r>
          </a:p>
          <a:p>
            <a:r>
              <a:rPr lang="en-US" dirty="0"/>
              <a:t>Practical problems had objective functions with local optima</a:t>
            </a:r>
          </a:p>
          <a:p>
            <a:r>
              <a:rPr lang="en-US" dirty="0"/>
              <a:t>You can randomly sample the search space…</a:t>
            </a:r>
          </a:p>
          <a:p>
            <a:r>
              <a:rPr lang="en-US" dirty="0"/>
              <a:t>…but exploiting feedback/function characteristics is better!</a:t>
            </a:r>
          </a:p>
        </p:txBody>
      </p:sp>
      <p:pic>
        <p:nvPicPr>
          <p:cNvPr id="1026" name="Picture 2" descr="What is randomness?">
            <a:extLst>
              <a:ext uri="{FF2B5EF4-FFF2-40B4-BE49-F238E27FC236}">
                <a16:creationId xmlns:a16="http://schemas.microsoft.com/office/drawing/2014/main" id="{13FDCFC6-5C88-4249-818D-857AA2729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975" y="3761266"/>
            <a:ext cx="4744825" cy="253551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135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31F33A-EC54-4514-B23F-2A6429F14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PSEUDO-random number generation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AF8C821-8A41-4F03-98CA-C40B9DE70D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Important caveat!</a:t>
            </a:r>
          </a:p>
          <a:p>
            <a:pPr lvl="1"/>
            <a:r>
              <a:rPr lang="en-US" dirty="0"/>
              <a:t>“Random” numbers in a computer are NOT random</a:t>
            </a:r>
          </a:p>
          <a:p>
            <a:pPr lvl="1"/>
            <a:r>
              <a:rPr lang="en-US" dirty="0"/>
              <a:t>Specialized algorithms can produce long sequences of numbers</a:t>
            </a:r>
          </a:p>
          <a:p>
            <a:pPr lvl="1"/>
            <a:r>
              <a:rPr lang="en-US" dirty="0"/>
              <a:t>…but in the end they repeat (!!), they have a period</a:t>
            </a:r>
          </a:p>
          <a:p>
            <a:pPr lvl="1"/>
            <a:r>
              <a:rPr lang="en-US" dirty="0"/>
              <a:t>Details are complex and out of scope: see </a:t>
            </a:r>
            <a:r>
              <a:rPr lang="en-US" b="1" dirty="0"/>
              <a:t>Mersenne Twister</a:t>
            </a:r>
          </a:p>
          <a:p>
            <a:r>
              <a:rPr lang="en-US" dirty="0"/>
              <a:t>Concrete consequences</a:t>
            </a:r>
          </a:p>
          <a:p>
            <a:pPr lvl="1"/>
            <a:r>
              <a:rPr lang="en-US" dirty="0"/>
              <a:t>PRNG algorithms need to be initialized with </a:t>
            </a:r>
            <a:r>
              <a:rPr lang="en-US" i="1" dirty="0"/>
              <a:t>random seed</a:t>
            </a:r>
          </a:p>
          <a:p>
            <a:pPr lvl="1"/>
            <a:r>
              <a:rPr lang="en-US" dirty="0"/>
              <a:t>All sequences that start from same random seed are identical</a:t>
            </a:r>
          </a:p>
          <a:p>
            <a:pPr lvl="1"/>
            <a:r>
              <a:rPr lang="en-US" dirty="0"/>
              <a:t>Storing and setting random seed ensures repeatability of experiments</a:t>
            </a:r>
          </a:p>
        </p:txBody>
      </p:sp>
    </p:spTree>
    <p:extLst>
      <p:ext uri="{BB962C8B-B14F-4D97-AF65-F5344CB8AC3E}">
        <p14:creationId xmlns:p14="http://schemas.microsoft.com/office/powerpoint/2010/main" val="1493124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Gradient-based</a:t>
            </a:r>
          </a:p>
          <a:p>
            <a:pPr lvl="1"/>
            <a:r>
              <a:rPr lang="it-IT" dirty="0"/>
              <a:t>Gradient descent</a:t>
            </a:r>
          </a:p>
          <a:p>
            <a:pPr lvl="1"/>
            <a:r>
              <a:rPr lang="it-IT" dirty="0"/>
              <a:t>Successors of gradient descent</a:t>
            </a:r>
          </a:p>
          <a:p>
            <a:r>
              <a:rPr lang="it-IT" dirty="0"/>
              <a:t>Stochastic/Approximate</a:t>
            </a:r>
          </a:p>
          <a:p>
            <a:pPr lvl="1"/>
            <a:r>
              <a:rPr lang="it-IT" dirty="0"/>
              <a:t>Basin-hopping</a:t>
            </a:r>
          </a:p>
          <a:p>
            <a:pPr lvl="1"/>
            <a:r>
              <a:rPr lang="it-IT" dirty="0"/>
              <a:t>Evolutionary algorithms</a:t>
            </a:r>
          </a:p>
        </p:txBody>
      </p:sp>
      <p:pic>
        <p:nvPicPr>
          <p:cNvPr id="1026" name="Picture 2" descr="6: An example of a fairly simple three dimensional fitness landscape,... |  Download Scientific Diagram">
            <a:extLst>
              <a:ext uri="{FF2B5EF4-FFF2-40B4-BE49-F238E27FC236}">
                <a16:creationId xmlns:a16="http://schemas.microsoft.com/office/drawing/2014/main" id="{E19DCC9F-B00F-407B-AB00-133F087E2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57746"/>
            <a:ext cx="5922081" cy="280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349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31F33A-EC54-4514-B23F-2A6429F14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PSEUDO-random number generation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AF8C821-8A41-4F03-98CA-C40B9DE70D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7200" dirty="0"/>
              <a:t>STORE THE RANDOM SEED</a:t>
            </a:r>
          </a:p>
        </p:txBody>
      </p:sp>
    </p:spTree>
    <p:extLst>
      <p:ext uri="{BB962C8B-B14F-4D97-AF65-F5344CB8AC3E}">
        <p14:creationId xmlns:p14="http://schemas.microsoft.com/office/powerpoint/2010/main" val="2266433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25E271-B87D-4B9E-83C4-41C8D34E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PSEUDO-random number generation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428B518-B057-4975-A229-1EB98BBA52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Most of the continuous values we extract</a:t>
            </a:r>
          </a:p>
          <a:p>
            <a:pPr lvl="1"/>
            <a:r>
              <a:rPr lang="en-US" dirty="0"/>
              <a:t>Either sampling a Gaussian distribution</a:t>
            </a:r>
          </a:p>
          <a:p>
            <a:pPr lvl="1"/>
            <a:r>
              <a:rPr lang="en-US" dirty="0"/>
              <a:t>Or uniform distribution</a:t>
            </a:r>
          </a:p>
        </p:txBody>
      </p:sp>
      <p:pic>
        <p:nvPicPr>
          <p:cNvPr id="5122" name="Picture 2" descr="What is the difference between normal distribution and uniform  distribution? - Quora">
            <a:extLst>
              <a:ext uri="{FF2B5EF4-FFF2-40B4-BE49-F238E27FC236}">
                <a16:creationId xmlns:a16="http://schemas.microsoft.com/office/drawing/2014/main" id="{D95433E8-6EA4-4462-9ACA-FABFDEBAA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262" y="2436374"/>
            <a:ext cx="4368538" cy="405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965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5234B3-DAB5-4D19-8B9D-369964EE2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Brainstorming!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DBC0AC3-EE77-449B-9604-B051101D39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to use stochasticity to go beyond limitations of gradient-based techniques?</a:t>
            </a:r>
          </a:p>
        </p:txBody>
      </p:sp>
      <p:pic>
        <p:nvPicPr>
          <p:cNvPr id="2050" name="Picture 2" descr="Tony DiTerlizzi Shares Real-Life Inspirations Behind Iconic '90s MTG  Illustrations - Star City Games">
            <a:extLst>
              <a:ext uri="{FF2B5EF4-FFF2-40B4-BE49-F238E27FC236}">
                <a16:creationId xmlns:a16="http://schemas.microsoft.com/office/drawing/2014/main" id="{EBB390F9-B8D3-4AD9-B3A5-CCA71B3D0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786" y="2830361"/>
            <a:ext cx="4114014" cy="326881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054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86AF62-9CA5-49DC-9228-2C18F335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Basin-hopping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CFB57B8-3A99-4DCA-A30E-7D24D1274F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Developed starting from a practical application</a:t>
            </a:r>
          </a:p>
          <a:p>
            <a:r>
              <a:rPr lang="en-US" dirty="0"/>
              <a:t>Protein folding, can compute derivative of objective function</a:t>
            </a:r>
          </a:p>
          <a:p>
            <a:r>
              <a:rPr lang="en-US" dirty="0"/>
              <a:t>However, it does contain several local optima</a:t>
            </a:r>
          </a:p>
        </p:txBody>
      </p:sp>
      <p:pic>
        <p:nvPicPr>
          <p:cNvPr id="1026" name="Picture 2" descr="Monotonic Basin Hopping (MBH) - Generalized — pagmo 2.19.0 documentation">
            <a:extLst>
              <a:ext uri="{FF2B5EF4-FFF2-40B4-BE49-F238E27FC236}">
                <a16:creationId xmlns:a16="http://schemas.microsoft.com/office/drawing/2014/main" id="{F11EF49C-2C3C-4244-B95F-78605E55B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260" y="3553906"/>
            <a:ext cx="5090540" cy="254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509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86AF62-9CA5-49DC-9228-2C18F335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Basin-hopping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7CFB57B8-3A99-4DCA-A30E-7D24D1274F44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Start from an initial user-defined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endParaRPr lang="it-IT" dirty="0"/>
              </a:p>
              <a:p>
                <a:r>
                  <a:rPr lang="en-US" dirty="0"/>
                  <a:t>Apply gradient descent, end up in local optimum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it-IT" dirty="0"/>
                  <a:t>For a user-defined number of iterations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Move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in a random direction by a random step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(0, 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Starting from the new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, apply gradient descent</a:t>
                </a:r>
              </a:p>
              <a:p>
                <a:pPr lvl="1"/>
                <a:r>
                  <a:rPr lang="en-US" dirty="0"/>
                  <a:t>End up in (another? the same?) local optimum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dirty="0"/>
                  <a:t> has a better value than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7CFB57B8-3A99-4DCA-A30E-7D24D1274F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333" t="-2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9204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86AF62-9CA5-49DC-9228-2C18F335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Basin-hopping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CFB57B8-3A99-4DCA-A30E-7D24D1274F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2" name="Picture 4" descr="Predicting crystal structures and properties of matter under extreme  conditions via quantum mechanics: the pressure is on - Physical Chemistry  Chemical Physics (RSC Publishing) DOI:10.1039/C4CP04445B">
            <a:extLst>
              <a:ext uri="{FF2B5EF4-FFF2-40B4-BE49-F238E27FC236}">
                <a16:creationId xmlns:a16="http://schemas.microsoft.com/office/drawing/2014/main" id="{1F229B4B-9F30-49E6-B491-A15AB1356A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2" r="-10022" b="49150"/>
          <a:stretch/>
        </p:blipFill>
        <p:spPr bwMode="auto">
          <a:xfrm>
            <a:off x="1392908" y="1494614"/>
            <a:ext cx="9406185" cy="453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2049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E9DAB7-16C9-4066-9D0E-7CFE2872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BE8F3F1-5F64-4249-AC7F-EEFE368CD4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But what if our objective function is </a:t>
            </a:r>
            <a:r>
              <a:rPr lang="en-US" b="1" dirty="0"/>
              <a:t>not derivable</a:t>
            </a:r>
            <a:r>
              <a:rPr lang="en-US" dirty="0"/>
              <a:t>?</a:t>
            </a:r>
          </a:p>
          <a:p>
            <a:r>
              <a:rPr lang="en-US" dirty="0"/>
              <a:t>Can we use only the feedback from the function…</a:t>
            </a:r>
          </a:p>
          <a:p>
            <a:r>
              <a:rPr lang="en-US" dirty="0"/>
              <a:t>…and do better than random?</a:t>
            </a:r>
          </a:p>
          <a:p>
            <a:r>
              <a:rPr lang="en-US" dirty="0"/>
              <a:t>Assumption: “good candidate solutions are usually close to other good solutions”</a:t>
            </a:r>
          </a:p>
        </p:txBody>
      </p:sp>
    </p:spTree>
    <p:extLst>
      <p:ext uri="{BB962C8B-B14F-4D97-AF65-F5344CB8AC3E}">
        <p14:creationId xmlns:p14="http://schemas.microsoft.com/office/powerpoint/2010/main" val="2820004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20FB7B-59AA-4B10-98F4-57DF1C2B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B31F72-F372-455E-BF62-489D5158C6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Organigramme : Délai 3">
            <a:extLst>
              <a:ext uri="{FF2B5EF4-FFF2-40B4-BE49-F238E27FC236}">
                <a16:creationId xmlns:a16="http://schemas.microsoft.com/office/drawing/2014/main" id="{EBAA2E41-E871-4D09-B6F9-DFDB0C41AB7A}"/>
              </a:ext>
            </a:extLst>
          </p:cNvPr>
          <p:cNvSpPr/>
          <p:nvPr/>
        </p:nvSpPr>
        <p:spPr>
          <a:xfrm rot="16200000">
            <a:off x="5403130" y="-2333135"/>
            <a:ext cx="1385740" cy="9530499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Evolutionary algorithms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6FCC3A-6B6F-4A7B-9AD1-12B83F1598E8}"/>
              </a:ext>
            </a:extLst>
          </p:cNvPr>
          <p:cNvSpPr/>
          <p:nvPr/>
        </p:nvSpPr>
        <p:spPr>
          <a:xfrm>
            <a:off x="1330750" y="3501957"/>
            <a:ext cx="3134246" cy="4669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Genetic algorithms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AEED21-1949-40E9-930D-F60DF9BA5B03}"/>
              </a:ext>
            </a:extLst>
          </p:cNvPr>
          <p:cNvSpPr/>
          <p:nvPr/>
        </p:nvSpPr>
        <p:spPr>
          <a:xfrm>
            <a:off x="2747746" y="4158665"/>
            <a:ext cx="3134246" cy="46692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Evolution strategies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9FE7FF-6091-431C-BB53-EA30676A079F}"/>
              </a:ext>
            </a:extLst>
          </p:cNvPr>
          <p:cNvSpPr/>
          <p:nvPr/>
        </p:nvSpPr>
        <p:spPr>
          <a:xfrm>
            <a:off x="5623891" y="3501957"/>
            <a:ext cx="3134246" cy="4669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Evolutionary programming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27C68A-9499-4D1C-A8D7-4A2A3A83DEB3}"/>
              </a:ext>
            </a:extLst>
          </p:cNvPr>
          <p:cNvSpPr/>
          <p:nvPr/>
        </p:nvSpPr>
        <p:spPr>
          <a:xfrm>
            <a:off x="7727004" y="4145152"/>
            <a:ext cx="3134246" cy="4669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Genetic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194238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067D40FF-DDC6-4866-B512-B8C61DDF0C0E}"/>
              </a:ext>
            </a:extLst>
          </p:cNvPr>
          <p:cNvSpPr txBox="1">
            <a:spLocks/>
          </p:cNvSpPr>
          <p:nvPr/>
        </p:nvSpPr>
        <p:spPr>
          <a:xfrm>
            <a:off x="838200" y="1423358"/>
            <a:ext cx="10515600" cy="4675817"/>
          </a:xfr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3200" dirty="0"/>
              <a:t>Stochastic optimization techniques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800" dirty="0"/>
              <a:t>Sample search space, proceed with “natural selection” of candidate solutions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800" dirty="0"/>
              <a:t>“Memory” of search space with current </a:t>
            </a:r>
            <a:br>
              <a:rPr lang="en-US" altLang="en-US" sz="2800" dirty="0"/>
            </a:br>
            <a:r>
              <a:rPr lang="en-US" altLang="en-US" sz="2800" dirty="0"/>
              <a:t>set of candidate solutions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800" dirty="0"/>
              <a:t>Best solutions “reproduce” more often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800" dirty="0"/>
              <a:t>New solutions are a slightly altered version of parents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800" dirty="0"/>
              <a:t>Evaluate solution performance</a:t>
            </a:r>
          </a:p>
          <a:p>
            <a:endParaRPr lang="en-US" dirty="0"/>
          </a:p>
        </p:txBody>
      </p:sp>
      <p:sp>
        <p:nvSpPr>
          <p:cNvPr id="7170" name="Title 1">
            <a:extLst>
              <a:ext uri="{FF2B5EF4-FFF2-40B4-BE49-F238E27FC236}">
                <a16:creationId xmlns:a16="http://schemas.microsoft.com/office/drawing/2014/main" id="{19619189-08EE-4543-975B-5CD6FC9B9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Evolutionary algorithms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7051B0-6CA0-42A9-8923-542A65C047D9}"/>
              </a:ext>
            </a:extLst>
          </p:cNvPr>
          <p:cNvSpPr/>
          <p:nvPr/>
        </p:nvSpPr>
        <p:spPr>
          <a:xfrm>
            <a:off x="1281343" y="2467066"/>
            <a:ext cx="3095625" cy="431800"/>
          </a:xfrm>
          <a:prstGeom prst="rect">
            <a:avLst/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E5A421-B7A6-442C-8BED-889F3C7FF022}"/>
              </a:ext>
            </a:extLst>
          </p:cNvPr>
          <p:cNvSpPr/>
          <p:nvPr/>
        </p:nvSpPr>
        <p:spPr>
          <a:xfrm>
            <a:off x="1249920" y="3411629"/>
            <a:ext cx="3960813" cy="431800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12D3FD-C94B-4B6A-BE9D-C007C263B22B}"/>
              </a:ext>
            </a:extLst>
          </p:cNvPr>
          <p:cNvSpPr/>
          <p:nvPr/>
        </p:nvSpPr>
        <p:spPr>
          <a:xfrm>
            <a:off x="1580235" y="4445811"/>
            <a:ext cx="2096219" cy="43180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42D4D-B8EB-4DCD-966B-BD4B28D62E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6967" y="2390866"/>
            <a:ext cx="2171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3200" b="1">
                <a:solidFill>
                  <a:schemeClr val="accent1"/>
                </a:solidFill>
              </a:rPr>
              <a:t>Individuals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44B86-7AC5-4046-AAD3-0FF7E57437BA}"/>
              </a:ext>
            </a:extLst>
          </p:cNvPr>
          <p:cNvSpPr txBox="1"/>
          <p:nvPr/>
        </p:nvSpPr>
        <p:spPr>
          <a:xfrm>
            <a:off x="5210732" y="3330666"/>
            <a:ext cx="2170112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chemeClr val="accent2"/>
                </a:solidFill>
              </a:rPr>
              <a:t>Population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EDD1D0-822B-4354-AA8D-D738605A792F}"/>
              </a:ext>
            </a:extLst>
          </p:cNvPr>
          <p:cNvSpPr txBox="1"/>
          <p:nvPr/>
        </p:nvSpPr>
        <p:spPr>
          <a:xfrm>
            <a:off x="3676454" y="4109261"/>
            <a:ext cx="2170113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chemeClr val="accent6"/>
                </a:solidFill>
              </a:rPr>
              <a:t>Offspring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7536C5-8FA3-403D-9FF7-A4FA578EB844}"/>
              </a:ext>
            </a:extLst>
          </p:cNvPr>
          <p:cNvSpPr/>
          <p:nvPr/>
        </p:nvSpPr>
        <p:spPr>
          <a:xfrm>
            <a:off x="2773233" y="4980069"/>
            <a:ext cx="3411537" cy="431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0B40D3-DE68-4104-9869-C8B8D7A59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4769" y="4891169"/>
            <a:ext cx="2171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3200" b="1" dirty="0">
                <a:solidFill>
                  <a:srgbClr val="FF0000"/>
                </a:solidFill>
              </a:rPr>
              <a:t>Fitness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3" grpId="0"/>
      <p:bldP spid="9" grpId="0"/>
      <p:bldP spid="10" grpId="0"/>
      <p:bldP spid="11" grpId="0" animBg="1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4BF7C0-D2BB-42CA-8CFE-736839870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19B440A-4932-40A6-B798-C3ADB6CF9C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FE289997-4271-418D-8A93-06CD76439A83}"/>
              </a:ext>
            </a:extLst>
          </p:cNvPr>
          <p:cNvGrpSpPr/>
          <p:nvPr/>
        </p:nvGrpSpPr>
        <p:grpSpPr>
          <a:xfrm>
            <a:off x="1733684" y="3429000"/>
            <a:ext cx="8724632" cy="2229721"/>
            <a:chOff x="179512" y="479198"/>
            <a:chExt cx="8724632" cy="2229721"/>
          </a:xfrm>
        </p:grpSpPr>
        <p:sp>
          <p:nvSpPr>
            <p:cNvPr id="4" name="Flowchart: Process 4">
              <a:extLst>
                <a:ext uri="{FF2B5EF4-FFF2-40B4-BE49-F238E27FC236}">
                  <a16:creationId xmlns:a16="http://schemas.microsoft.com/office/drawing/2014/main" id="{AB4E3075-12DE-4D76-828B-FBC0D8DD24EF}"/>
                </a:ext>
              </a:extLst>
            </p:cNvPr>
            <p:cNvSpPr/>
            <p:nvPr/>
          </p:nvSpPr>
          <p:spPr>
            <a:xfrm>
              <a:off x="179512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Generate and evaluate </a:t>
              </a:r>
            </a:p>
            <a:p>
              <a:pPr algn="ctr"/>
              <a:r>
                <a:rPr lang="en-US" sz="1400" dirty="0"/>
                <a:t>initial population</a:t>
              </a:r>
            </a:p>
          </p:txBody>
        </p:sp>
        <p:sp>
          <p:nvSpPr>
            <p:cNvPr id="5" name="Flowchart: Process 5">
              <a:extLst>
                <a:ext uri="{FF2B5EF4-FFF2-40B4-BE49-F238E27FC236}">
                  <a16:creationId xmlns:a16="http://schemas.microsoft.com/office/drawing/2014/main" id="{126BE91C-9ED5-4F3A-B159-2BFABE156093}"/>
                </a:ext>
              </a:extLst>
            </p:cNvPr>
            <p:cNvSpPr/>
            <p:nvPr/>
          </p:nvSpPr>
          <p:spPr>
            <a:xfrm>
              <a:off x="5663952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Evaluate new solutions</a:t>
              </a:r>
            </a:p>
          </p:txBody>
        </p:sp>
        <p:sp>
          <p:nvSpPr>
            <p:cNvPr id="6" name="Flowchart: Decision 7">
              <a:extLst>
                <a:ext uri="{FF2B5EF4-FFF2-40B4-BE49-F238E27FC236}">
                  <a16:creationId xmlns:a16="http://schemas.microsoft.com/office/drawing/2014/main" id="{DC5ACA95-6A43-41F6-B6AF-F0AD9439671B}"/>
                </a:ext>
              </a:extLst>
            </p:cNvPr>
            <p:cNvSpPr/>
            <p:nvPr/>
          </p:nvSpPr>
          <p:spPr>
            <a:xfrm>
              <a:off x="1919536" y="1536232"/>
              <a:ext cx="1800200" cy="1172687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Stop condition reached?</a:t>
              </a:r>
            </a:p>
          </p:txBody>
        </p:sp>
        <p:sp>
          <p:nvSpPr>
            <p:cNvPr id="7" name="Flowchart: Process 9">
              <a:extLst>
                <a:ext uri="{FF2B5EF4-FFF2-40B4-BE49-F238E27FC236}">
                  <a16:creationId xmlns:a16="http://schemas.microsoft.com/office/drawing/2014/main" id="{AA376A62-BF58-467F-A726-8430A9445307}"/>
                </a:ext>
              </a:extLst>
            </p:cNvPr>
            <p:cNvSpPr/>
            <p:nvPr/>
          </p:nvSpPr>
          <p:spPr>
            <a:xfrm>
              <a:off x="3935760" y="1726532"/>
              <a:ext cx="1512168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Select parents and create offspring</a:t>
              </a:r>
            </a:p>
          </p:txBody>
        </p:sp>
        <p:sp>
          <p:nvSpPr>
            <p:cNvPr id="8" name="Flowchart: Process 10">
              <a:extLst>
                <a:ext uri="{FF2B5EF4-FFF2-40B4-BE49-F238E27FC236}">
                  <a16:creationId xmlns:a16="http://schemas.microsoft.com/office/drawing/2014/main" id="{BA72CCD5-961B-4F7B-AC01-5953F7E01697}"/>
                </a:ext>
              </a:extLst>
            </p:cNvPr>
            <p:cNvSpPr/>
            <p:nvPr/>
          </p:nvSpPr>
          <p:spPr>
            <a:xfrm>
              <a:off x="7392144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Remove worst solutions</a:t>
              </a:r>
            </a:p>
          </p:txBody>
        </p:sp>
        <p:sp>
          <p:nvSpPr>
            <p:cNvPr id="9" name="Flowchart: Process 40">
              <a:extLst>
                <a:ext uri="{FF2B5EF4-FFF2-40B4-BE49-F238E27FC236}">
                  <a16:creationId xmlns:a16="http://schemas.microsoft.com/office/drawing/2014/main" id="{9451E8D8-3BE8-435C-8A29-849AA22552D1}"/>
                </a:ext>
              </a:extLst>
            </p:cNvPr>
            <p:cNvSpPr/>
            <p:nvPr/>
          </p:nvSpPr>
          <p:spPr>
            <a:xfrm>
              <a:off x="2063636" y="479198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Return best solution(s)</a:t>
              </a:r>
            </a:p>
          </p:txBody>
        </p:sp>
        <p:cxnSp>
          <p:nvCxnSpPr>
            <p:cNvPr id="10" name="Straight Arrow Connector 2">
              <a:extLst>
                <a:ext uri="{FF2B5EF4-FFF2-40B4-BE49-F238E27FC236}">
                  <a16:creationId xmlns:a16="http://schemas.microsoft.com/office/drawing/2014/main" id="{DB9B3DB9-3E57-40EA-84B1-4C389F5B85CB}"/>
                </a:ext>
              </a:extLst>
            </p:cNvPr>
            <p:cNvCxnSpPr>
              <a:stCxn id="4" idx="3"/>
              <a:endCxn id="6" idx="1"/>
            </p:cNvCxnSpPr>
            <p:nvPr/>
          </p:nvCxnSpPr>
          <p:spPr>
            <a:xfrm>
              <a:off x="1691512" y="2122576"/>
              <a:ext cx="228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6">
              <a:extLst>
                <a:ext uri="{FF2B5EF4-FFF2-40B4-BE49-F238E27FC236}">
                  <a16:creationId xmlns:a16="http://schemas.microsoft.com/office/drawing/2014/main" id="{3EBAAD80-6EB6-42AB-9073-4B05BC42573C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3719736" y="2122576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D96748B-B743-4012-B163-DD82BC253C3B}"/>
                </a:ext>
              </a:extLst>
            </p:cNvPr>
            <p:cNvCxnSpPr>
              <a:stCxn id="6" idx="0"/>
              <a:endCxn id="9" idx="2"/>
            </p:cNvCxnSpPr>
            <p:nvPr/>
          </p:nvCxnSpPr>
          <p:spPr>
            <a:xfrm flipV="1">
              <a:off x="2819636" y="1271286"/>
              <a:ext cx="0" cy="264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5">
              <a:extLst>
                <a:ext uri="{FF2B5EF4-FFF2-40B4-BE49-F238E27FC236}">
                  <a16:creationId xmlns:a16="http://schemas.microsoft.com/office/drawing/2014/main" id="{4FBA9219-051D-45A4-8550-C3B1B445C58E}"/>
                </a:ext>
              </a:extLst>
            </p:cNvPr>
            <p:cNvCxnSpPr>
              <a:stCxn id="7" idx="3"/>
              <a:endCxn id="5" idx="1"/>
            </p:cNvCxnSpPr>
            <p:nvPr/>
          </p:nvCxnSpPr>
          <p:spPr>
            <a:xfrm>
              <a:off x="5447928" y="2122576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20">
              <a:extLst>
                <a:ext uri="{FF2B5EF4-FFF2-40B4-BE49-F238E27FC236}">
                  <a16:creationId xmlns:a16="http://schemas.microsoft.com/office/drawing/2014/main" id="{19B75CBC-C359-4230-BF56-0BAD84EC4E53}"/>
                </a:ext>
              </a:extLst>
            </p:cNvPr>
            <p:cNvCxnSpPr>
              <a:stCxn id="5" idx="3"/>
              <a:endCxn id="8" idx="1"/>
            </p:cNvCxnSpPr>
            <p:nvPr/>
          </p:nvCxnSpPr>
          <p:spPr>
            <a:xfrm>
              <a:off x="7175952" y="2122576"/>
              <a:ext cx="2161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27">
              <a:extLst>
                <a:ext uri="{FF2B5EF4-FFF2-40B4-BE49-F238E27FC236}">
                  <a16:creationId xmlns:a16="http://schemas.microsoft.com/office/drawing/2014/main" id="{9C7D982C-893E-4F69-AE43-636C9286BB5B}"/>
                </a:ext>
              </a:extLst>
            </p:cNvPr>
            <p:cNvCxnSpPr>
              <a:stCxn id="8" idx="2"/>
              <a:endCxn id="6" idx="2"/>
            </p:cNvCxnSpPr>
            <p:nvPr/>
          </p:nvCxnSpPr>
          <p:spPr>
            <a:xfrm rot="5400000">
              <a:off x="5388741" y="-50485"/>
              <a:ext cx="190299" cy="5328508"/>
            </a:xfrm>
            <a:prstGeom prst="bentConnector3">
              <a:avLst>
                <a:gd name="adj1" fmla="val 220127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29">
              <a:extLst>
                <a:ext uri="{FF2B5EF4-FFF2-40B4-BE49-F238E27FC236}">
                  <a16:creationId xmlns:a16="http://schemas.microsoft.com/office/drawing/2014/main" id="{A3527896-5332-4254-99A9-92B1ACC56151}"/>
                </a:ext>
              </a:extLst>
            </p:cNvPr>
            <p:cNvSpPr txBox="1"/>
            <p:nvPr/>
          </p:nvSpPr>
          <p:spPr>
            <a:xfrm>
              <a:off x="2843808" y="1268760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Yes</a:t>
              </a:r>
            </a:p>
          </p:txBody>
        </p:sp>
        <p:sp>
          <p:nvSpPr>
            <p:cNvPr id="17" name="TextBox 32">
              <a:extLst>
                <a:ext uri="{FF2B5EF4-FFF2-40B4-BE49-F238E27FC236}">
                  <a16:creationId xmlns:a16="http://schemas.microsoft.com/office/drawing/2014/main" id="{F28FE012-68A4-4156-ABB3-3F524C0FC10A}"/>
                </a:ext>
              </a:extLst>
            </p:cNvPr>
            <p:cNvSpPr txBox="1"/>
            <p:nvPr/>
          </p:nvSpPr>
          <p:spPr>
            <a:xfrm>
              <a:off x="3491880" y="2195572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1250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511106-5D16-4622-938C-C03A32682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B2F4F1D0-D0A3-4A3A-94D1-1B7A154EA1C8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Continuous optimization</a:t>
                </a:r>
              </a:p>
              <a:p>
                <a:pPr lvl="1"/>
                <a:r>
                  <a:rPr lang="en-US" dirty="0"/>
                  <a:t>Solution is a point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0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 , with </a:t>
                </a:r>
                <a:r>
                  <a:rPr lang="en-US" i="1" dirty="0"/>
                  <a:t>d</a:t>
                </a:r>
                <a:r>
                  <a:rPr lang="en-US" dirty="0"/>
                  <a:t> number of dimensions</a:t>
                </a:r>
              </a:p>
              <a:p>
                <a:pPr lvl="1"/>
                <a:r>
                  <a:rPr lang="en-US" dirty="0"/>
                  <a:t>E.g.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0.2,</m:t>
                        </m:r>
                        <m:r>
                          <a:rPr lang="it-IT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1.3,…,−0.9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Usually bounded (different bounds by dimension are possible)</a:t>
                </a:r>
              </a:p>
              <a:p>
                <a:r>
                  <a:rPr lang="en-US" dirty="0"/>
                  <a:t>For the moment, we don’t consider other constraints</a:t>
                </a:r>
              </a:p>
              <a:p>
                <a:r>
                  <a:rPr lang="en-US" dirty="0"/>
                  <a:t>Different techniques make different assumptions</a:t>
                </a:r>
              </a:p>
              <a:p>
                <a:r>
                  <a:rPr lang="en-US" dirty="0"/>
                  <a:t>Trade-offs efficiency/applicability</a:t>
                </a:r>
              </a:p>
              <a:p>
                <a:r>
                  <a:rPr lang="en-US" b="1" dirty="0"/>
                  <a:t>Overview of a few, selected algorithms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B2F4F1D0-D0A3-4A3A-94D1-1B7A154EA1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333" t="-2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14177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4BF7C0-D2BB-42CA-8CFE-736839870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19B440A-4932-40A6-B798-C3ADB6CF9C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FE289997-4271-418D-8A93-06CD76439A83}"/>
              </a:ext>
            </a:extLst>
          </p:cNvPr>
          <p:cNvGrpSpPr/>
          <p:nvPr/>
        </p:nvGrpSpPr>
        <p:grpSpPr>
          <a:xfrm>
            <a:off x="1733684" y="3429000"/>
            <a:ext cx="8724632" cy="2229721"/>
            <a:chOff x="179512" y="479198"/>
            <a:chExt cx="8724632" cy="2229721"/>
          </a:xfrm>
        </p:grpSpPr>
        <p:sp>
          <p:nvSpPr>
            <p:cNvPr id="4" name="Flowchart: Process 4">
              <a:extLst>
                <a:ext uri="{FF2B5EF4-FFF2-40B4-BE49-F238E27FC236}">
                  <a16:creationId xmlns:a16="http://schemas.microsoft.com/office/drawing/2014/main" id="{AB4E3075-12DE-4D76-828B-FBC0D8DD24EF}"/>
                </a:ext>
              </a:extLst>
            </p:cNvPr>
            <p:cNvSpPr/>
            <p:nvPr/>
          </p:nvSpPr>
          <p:spPr>
            <a:xfrm>
              <a:off x="179512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Generate and evaluate </a:t>
              </a:r>
            </a:p>
            <a:p>
              <a:pPr algn="ctr"/>
              <a:r>
                <a:rPr lang="en-US" sz="1400" dirty="0"/>
                <a:t>initial population</a:t>
              </a:r>
            </a:p>
          </p:txBody>
        </p:sp>
        <p:sp>
          <p:nvSpPr>
            <p:cNvPr id="5" name="Flowchart: Process 5">
              <a:extLst>
                <a:ext uri="{FF2B5EF4-FFF2-40B4-BE49-F238E27FC236}">
                  <a16:creationId xmlns:a16="http://schemas.microsoft.com/office/drawing/2014/main" id="{126BE91C-9ED5-4F3A-B159-2BFABE156093}"/>
                </a:ext>
              </a:extLst>
            </p:cNvPr>
            <p:cNvSpPr/>
            <p:nvPr/>
          </p:nvSpPr>
          <p:spPr>
            <a:xfrm>
              <a:off x="5663952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Evaluate new solutions</a:t>
              </a:r>
            </a:p>
          </p:txBody>
        </p:sp>
        <p:sp>
          <p:nvSpPr>
            <p:cNvPr id="6" name="Flowchart: Decision 7">
              <a:extLst>
                <a:ext uri="{FF2B5EF4-FFF2-40B4-BE49-F238E27FC236}">
                  <a16:creationId xmlns:a16="http://schemas.microsoft.com/office/drawing/2014/main" id="{DC5ACA95-6A43-41F6-B6AF-F0AD9439671B}"/>
                </a:ext>
              </a:extLst>
            </p:cNvPr>
            <p:cNvSpPr/>
            <p:nvPr/>
          </p:nvSpPr>
          <p:spPr>
            <a:xfrm>
              <a:off x="1919536" y="1536232"/>
              <a:ext cx="1800200" cy="1172687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Stop condition reached?</a:t>
              </a:r>
            </a:p>
          </p:txBody>
        </p:sp>
        <p:sp>
          <p:nvSpPr>
            <p:cNvPr id="7" name="Flowchart: Process 9">
              <a:extLst>
                <a:ext uri="{FF2B5EF4-FFF2-40B4-BE49-F238E27FC236}">
                  <a16:creationId xmlns:a16="http://schemas.microsoft.com/office/drawing/2014/main" id="{AA376A62-BF58-467F-A726-8430A9445307}"/>
                </a:ext>
              </a:extLst>
            </p:cNvPr>
            <p:cNvSpPr/>
            <p:nvPr/>
          </p:nvSpPr>
          <p:spPr>
            <a:xfrm>
              <a:off x="3935760" y="1726532"/>
              <a:ext cx="1512168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Select parents and create offspring</a:t>
              </a:r>
            </a:p>
          </p:txBody>
        </p:sp>
        <p:sp>
          <p:nvSpPr>
            <p:cNvPr id="8" name="Flowchart: Process 10">
              <a:extLst>
                <a:ext uri="{FF2B5EF4-FFF2-40B4-BE49-F238E27FC236}">
                  <a16:creationId xmlns:a16="http://schemas.microsoft.com/office/drawing/2014/main" id="{BA72CCD5-961B-4F7B-AC01-5953F7E01697}"/>
                </a:ext>
              </a:extLst>
            </p:cNvPr>
            <p:cNvSpPr/>
            <p:nvPr/>
          </p:nvSpPr>
          <p:spPr>
            <a:xfrm>
              <a:off x="7392144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Remove worst solutions</a:t>
              </a:r>
            </a:p>
          </p:txBody>
        </p:sp>
        <p:sp>
          <p:nvSpPr>
            <p:cNvPr id="9" name="Flowchart: Process 40">
              <a:extLst>
                <a:ext uri="{FF2B5EF4-FFF2-40B4-BE49-F238E27FC236}">
                  <a16:creationId xmlns:a16="http://schemas.microsoft.com/office/drawing/2014/main" id="{9451E8D8-3BE8-435C-8A29-849AA22552D1}"/>
                </a:ext>
              </a:extLst>
            </p:cNvPr>
            <p:cNvSpPr/>
            <p:nvPr/>
          </p:nvSpPr>
          <p:spPr>
            <a:xfrm>
              <a:off x="2063636" y="479198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Return best solution(s)</a:t>
              </a:r>
            </a:p>
          </p:txBody>
        </p:sp>
        <p:cxnSp>
          <p:nvCxnSpPr>
            <p:cNvPr id="10" name="Straight Arrow Connector 2">
              <a:extLst>
                <a:ext uri="{FF2B5EF4-FFF2-40B4-BE49-F238E27FC236}">
                  <a16:creationId xmlns:a16="http://schemas.microsoft.com/office/drawing/2014/main" id="{DB9B3DB9-3E57-40EA-84B1-4C389F5B85CB}"/>
                </a:ext>
              </a:extLst>
            </p:cNvPr>
            <p:cNvCxnSpPr>
              <a:stCxn id="4" idx="3"/>
              <a:endCxn id="6" idx="1"/>
            </p:cNvCxnSpPr>
            <p:nvPr/>
          </p:nvCxnSpPr>
          <p:spPr>
            <a:xfrm>
              <a:off x="1691512" y="2122576"/>
              <a:ext cx="228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6">
              <a:extLst>
                <a:ext uri="{FF2B5EF4-FFF2-40B4-BE49-F238E27FC236}">
                  <a16:creationId xmlns:a16="http://schemas.microsoft.com/office/drawing/2014/main" id="{3EBAAD80-6EB6-42AB-9073-4B05BC42573C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3719736" y="2122576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D96748B-B743-4012-B163-DD82BC253C3B}"/>
                </a:ext>
              </a:extLst>
            </p:cNvPr>
            <p:cNvCxnSpPr>
              <a:stCxn id="6" idx="0"/>
              <a:endCxn id="9" idx="2"/>
            </p:cNvCxnSpPr>
            <p:nvPr/>
          </p:nvCxnSpPr>
          <p:spPr>
            <a:xfrm flipV="1">
              <a:off x="2819636" y="1271286"/>
              <a:ext cx="0" cy="264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5">
              <a:extLst>
                <a:ext uri="{FF2B5EF4-FFF2-40B4-BE49-F238E27FC236}">
                  <a16:creationId xmlns:a16="http://schemas.microsoft.com/office/drawing/2014/main" id="{4FBA9219-051D-45A4-8550-C3B1B445C58E}"/>
                </a:ext>
              </a:extLst>
            </p:cNvPr>
            <p:cNvCxnSpPr>
              <a:stCxn id="7" idx="3"/>
              <a:endCxn id="5" idx="1"/>
            </p:cNvCxnSpPr>
            <p:nvPr/>
          </p:nvCxnSpPr>
          <p:spPr>
            <a:xfrm>
              <a:off x="5447928" y="2122576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20">
              <a:extLst>
                <a:ext uri="{FF2B5EF4-FFF2-40B4-BE49-F238E27FC236}">
                  <a16:creationId xmlns:a16="http://schemas.microsoft.com/office/drawing/2014/main" id="{19B75CBC-C359-4230-BF56-0BAD84EC4E53}"/>
                </a:ext>
              </a:extLst>
            </p:cNvPr>
            <p:cNvCxnSpPr>
              <a:stCxn id="5" idx="3"/>
              <a:endCxn id="8" idx="1"/>
            </p:cNvCxnSpPr>
            <p:nvPr/>
          </p:nvCxnSpPr>
          <p:spPr>
            <a:xfrm>
              <a:off x="7175952" y="2122576"/>
              <a:ext cx="2161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27">
              <a:extLst>
                <a:ext uri="{FF2B5EF4-FFF2-40B4-BE49-F238E27FC236}">
                  <a16:creationId xmlns:a16="http://schemas.microsoft.com/office/drawing/2014/main" id="{9C7D982C-893E-4F69-AE43-636C9286BB5B}"/>
                </a:ext>
              </a:extLst>
            </p:cNvPr>
            <p:cNvCxnSpPr>
              <a:stCxn id="8" idx="2"/>
              <a:endCxn id="6" idx="2"/>
            </p:cNvCxnSpPr>
            <p:nvPr/>
          </p:nvCxnSpPr>
          <p:spPr>
            <a:xfrm rot="5400000">
              <a:off x="5388741" y="-50485"/>
              <a:ext cx="190299" cy="5328508"/>
            </a:xfrm>
            <a:prstGeom prst="bentConnector3">
              <a:avLst>
                <a:gd name="adj1" fmla="val 220127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29">
              <a:extLst>
                <a:ext uri="{FF2B5EF4-FFF2-40B4-BE49-F238E27FC236}">
                  <a16:creationId xmlns:a16="http://schemas.microsoft.com/office/drawing/2014/main" id="{A3527896-5332-4254-99A9-92B1ACC56151}"/>
                </a:ext>
              </a:extLst>
            </p:cNvPr>
            <p:cNvSpPr txBox="1"/>
            <p:nvPr/>
          </p:nvSpPr>
          <p:spPr>
            <a:xfrm>
              <a:off x="2843808" y="1268760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Yes</a:t>
              </a:r>
            </a:p>
          </p:txBody>
        </p:sp>
        <p:sp>
          <p:nvSpPr>
            <p:cNvPr id="17" name="TextBox 32">
              <a:extLst>
                <a:ext uri="{FF2B5EF4-FFF2-40B4-BE49-F238E27FC236}">
                  <a16:creationId xmlns:a16="http://schemas.microsoft.com/office/drawing/2014/main" id="{F28FE012-68A4-4156-ABB3-3F524C0FC10A}"/>
                </a:ext>
              </a:extLst>
            </p:cNvPr>
            <p:cNvSpPr txBox="1"/>
            <p:nvPr/>
          </p:nvSpPr>
          <p:spPr>
            <a:xfrm>
              <a:off x="3491880" y="2195572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No</a:t>
              </a:r>
            </a:p>
          </p:txBody>
        </p:sp>
      </p:grpSp>
      <p:sp>
        <p:nvSpPr>
          <p:cNvPr id="19" name="Bulle narrative : rectangle 18">
            <a:extLst>
              <a:ext uri="{FF2B5EF4-FFF2-40B4-BE49-F238E27FC236}">
                <a16:creationId xmlns:a16="http://schemas.microsoft.com/office/drawing/2014/main" id="{F48E6F20-15D2-4431-9BA6-0D766048EB83}"/>
              </a:ext>
            </a:extLst>
          </p:cNvPr>
          <p:cNvSpPr/>
          <p:nvPr/>
        </p:nvSpPr>
        <p:spPr>
          <a:xfrm>
            <a:off x="1140643" y="2960016"/>
            <a:ext cx="1687398" cy="792088"/>
          </a:xfrm>
          <a:prstGeom prst="wedgeRectCallout">
            <a:avLst>
              <a:gd name="adj1" fmla="val 21625"/>
              <a:gd name="adj2" fmla="val 1743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Random sampling</a:t>
            </a:r>
          </a:p>
        </p:txBody>
      </p:sp>
    </p:spTree>
    <p:extLst>
      <p:ext uri="{BB962C8B-B14F-4D97-AF65-F5344CB8AC3E}">
        <p14:creationId xmlns:p14="http://schemas.microsoft.com/office/powerpoint/2010/main" val="40537970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4BF7C0-D2BB-42CA-8CFE-736839870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19B440A-4932-40A6-B798-C3ADB6CF9C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FE289997-4271-418D-8A93-06CD76439A83}"/>
              </a:ext>
            </a:extLst>
          </p:cNvPr>
          <p:cNvGrpSpPr/>
          <p:nvPr/>
        </p:nvGrpSpPr>
        <p:grpSpPr>
          <a:xfrm>
            <a:off x="1733684" y="3429000"/>
            <a:ext cx="8724632" cy="2229721"/>
            <a:chOff x="179512" y="479198"/>
            <a:chExt cx="8724632" cy="2229721"/>
          </a:xfrm>
        </p:grpSpPr>
        <p:sp>
          <p:nvSpPr>
            <p:cNvPr id="4" name="Flowchart: Process 4">
              <a:extLst>
                <a:ext uri="{FF2B5EF4-FFF2-40B4-BE49-F238E27FC236}">
                  <a16:creationId xmlns:a16="http://schemas.microsoft.com/office/drawing/2014/main" id="{AB4E3075-12DE-4D76-828B-FBC0D8DD24EF}"/>
                </a:ext>
              </a:extLst>
            </p:cNvPr>
            <p:cNvSpPr/>
            <p:nvPr/>
          </p:nvSpPr>
          <p:spPr>
            <a:xfrm>
              <a:off x="179512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Generate and evaluate </a:t>
              </a:r>
            </a:p>
            <a:p>
              <a:pPr algn="ctr"/>
              <a:r>
                <a:rPr lang="en-US" sz="1400" dirty="0"/>
                <a:t>initial population</a:t>
              </a:r>
            </a:p>
          </p:txBody>
        </p:sp>
        <p:sp>
          <p:nvSpPr>
            <p:cNvPr id="5" name="Flowchart: Process 5">
              <a:extLst>
                <a:ext uri="{FF2B5EF4-FFF2-40B4-BE49-F238E27FC236}">
                  <a16:creationId xmlns:a16="http://schemas.microsoft.com/office/drawing/2014/main" id="{126BE91C-9ED5-4F3A-B159-2BFABE156093}"/>
                </a:ext>
              </a:extLst>
            </p:cNvPr>
            <p:cNvSpPr/>
            <p:nvPr/>
          </p:nvSpPr>
          <p:spPr>
            <a:xfrm>
              <a:off x="5663952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Evaluate new solutions</a:t>
              </a:r>
            </a:p>
          </p:txBody>
        </p:sp>
        <p:sp>
          <p:nvSpPr>
            <p:cNvPr id="6" name="Flowchart: Decision 7">
              <a:extLst>
                <a:ext uri="{FF2B5EF4-FFF2-40B4-BE49-F238E27FC236}">
                  <a16:creationId xmlns:a16="http://schemas.microsoft.com/office/drawing/2014/main" id="{DC5ACA95-6A43-41F6-B6AF-F0AD9439671B}"/>
                </a:ext>
              </a:extLst>
            </p:cNvPr>
            <p:cNvSpPr/>
            <p:nvPr/>
          </p:nvSpPr>
          <p:spPr>
            <a:xfrm>
              <a:off x="1919536" y="1536232"/>
              <a:ext cx="1800200" cy="1172687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Stop condition reached?</a:t>
              </a:r>
            </a:p>
          </p:txBody>
        </p:sp>
        <p:sp>
          <p:nvSpPr>
            <p:cNvPr id="7" name="Flowchart: Process 9">
              <a:extLst>
                <a:ext uri="{FF2B5EF4-FFF2-40B4-BE49-F238E27FC236}">
                  <a16:creationId xmlns:a16="http://schemas.microsoft.com/office/drawing/2014/main" id="{AA376A62-BF58-467F-A726-8430A9445307}"/>
                </a:ext>
              </a:extLst>
            </p:cNvPr>
            <p:cNvSpPr/>
            <p:nvPr/>
          </p:nvSpPr>
          <p:spPr>
            <a:xfrm>
              <a:off x="3935760" y="1726532"/>
              <a:ext cx="1512168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Select parents and create offspring</a:t>
              </a:r>
            </a:p>
          </p:txBody>
        </p:sp>
        <p:sp>
          <p:nvSpPr>
            <p:cNvPr id="8" name="Flowchart: Process 10">
              <a:extLst>
                <a:ext uri="{FF2B5EF4-FFF2-40B4-BE49-F238E27FC236}">
                  <a16:creationId xmlns:a16="http://schemas.microsoft.com/office/drawing/2014/main" id="{BA72CCD5-961B-4F7B-AC01-5953F7E01697}"/>
                </a:ext>
              </a:extLst>
            </p:cNvPr>
            <p:cNvSpPr/>
            <p:nvPr/>
          </p:nvSpPr>
          <p:spPr>
            <a:xfrm>
              <a:off x="7392144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Remove worst solutions</a:t>
              </a:r>
            </a:p>
          </p:txBody>
        </p:sp>
        <p:sp>
          <p:nvSpPr>
            <p:cNvPr id="9" name="Flowchart: Process 40">
              <a:extLst>
                <a:ext uri="{FF2B5EF4-FFF2-40B4-BE49-F238E27FC236}">
                  <a16:creationId xmlns:a16="http://schemas.microsoft.com/office/drawing/2014/main" id="{9451E8D8-3BE8-435C-8A29-849AA22552D1}"/>
                </a:ext>
              </a:extLst>
            </p:cNvPr>
            <p:cNvSpPr/>
            <p:nvPr/>
          </p:nvSpPr>
          <p:spPr>
            <a:xfrm>
              <a:off x="2063636" y="479198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Return best solution(s)</a:t>
              </a:r>
            </a:p>
          </p:txBody>
        </p:sp>
        <p:cxnSp>
          <p:nvCxnSpPr>
            <p:cNvPr id="10" name="Straight Arrow Connector 2">
              <a:extLst>
                <a:ext uri="{FF2B5EF4-FFF2-40B4-BE49-F238E27FC236}">
                  <a16:creationId xmlns:a16="http://schemas.microsoft.com/office/drawing/2014/main" id="{DB9B3DB9-3E57-40EA-84B1-4C389F5B85CB}"/>
                </a:ext>
              </a:extLst>
            </p:cNvPr>
            <p:cNvCxnSpPr>
              <a:stCxn id="4" idx="3"/>
              <a:endCxn id="6" idx="1"/>
            </p:cNvCxnSpPr>
            <p:nvPr/>
          </p:nvCxnSpPr>
          <p:spPr>
            <a:xfrm>
              <a:off x="1691512" y="2122576"/>
              <a:ext cx="228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6">
              <a:extLst>
                <a:ext uri="{FF2B5EF4-FFF2-40B4-BE49-F238E27FC236}">
                  <a16:creationId xmlns:a16="http://schemas.microsoft.com/office/drawing/2014/main" id="{3EBAAD80-6EB6-42AB-9073-4B05BC42573C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3719736" y="2122576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D96748B-B743-4012-B163-DD82BC253C3B}"/>
                </a:ext>
              </a:extLst>
            </p:cNvPr>
            <p:cNvCxnSpPr>
              <a:stCxn id="6" idx="0"/>
              <a:endCxn id="9" idx="2"/>
            </p:cNvCxnSpPr>
            <p:nvPr/>
          </p:nvCxnSpPr>
          <p:spPr>
            <a:xfrm flipV="1">
              <a:off x="2819636" y="1271286"/>
              <a:ext cx="0" cy="264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5">
              <a:extLst>
                <a:ext uri="{FF2B5EF4-FFF2-40B4-BE49-F238E27FC236}">
                  <a16:creationId xmlns:a16="http://schemas.microsoft.com/office/drawing/2014/main" id="{4FBA9219-051D-45A4-8550-C3B1B445C58E}"/>
                </a:ext>
              </a:extLst>
            </p:cNvPr>
            <p:cNvCxnSpPr>
              <a:stCxn id="7" idx="3"/>
              <a:endCxn id="5" idx="1"/>
            </p:cNvCxnSpPr>
            <p:nvPr/>
          </p:nvCxnSpPr>
          <p:spPr>
            <a:xfrm>
              <a:off x="5447928" y="2122576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20">
              <a:extLst>
                <a:ext uri="{FF2B5EF4-FFF2-40B4-BE49-F238E27FC236}">
                  <a16:creationId xmlns:a16="http://schemas.microsoft.com/office/drawing/2014/main" id="{19B75CBC-C359-4230-BF56-0BAD84EC4E53}"/>
                </a:ext>
              </a:extLst>
            </p:cNvPr>
            <p:cNvCxnSpPr>
              <a:stCxn id="5" idx="3"/>
              <a:endCxn id="8" idx="1"/>
            </p:cNvCxnSpPr>
            <p:nvPr/>
          </p:nvCxnSpPr>
          <p:spPr>
            <a:xfrm>
              <a:off x="7175952" y="2122576"/>
              <a:ext cx="2161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27">
              <a:extLst>
                <a:ext uri="{FF2B5EF4-FFF2-40B4-BE49-F238E27FC236}">
                  <a16:creationId xmlns:a16="http://schemas.microsoft.com/office/drawing/2014/main" id="{9C7D982C-893E-4F69-AE43-636C9286BB5B}"/>
                </a:ext>
              </a:extLst>
            </p:cNvPr>
            <p:cNvCxnSpPr>
              <a:stCxn id="8" idx="2"/>
              <a:endCxn id="6" idx="2"/>
            </p:cNvCxnSpPr>
            <p:nvPr/>
          </p:nvCxnSpPr>
          <p:spPr>
            <a:xfrm rot="5400000">
              <a:off x="5388741" y="-50485"/>
              <a:ext cx="190299" cy="5328508"/>
            </a:xfrm>
            <a:prstGeom prst="bentConnector3">
              <a:avLst>
                <a:gd name="adj1" fmla="val 220127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29">
              <a:extLst>
                <a:ext uri="{FF2B5EF4-FFF2-40B4-BE49-F238E27FC236}">
                  <a16:creationId xmlns:a16="http://schemas.microsoft.com/office/drawing/2014/main" id="{A3527896-5332-4254-99A9-92B1ACC56151}"/>
                </a:ext>
              </a:extLst>
            </p:cNvPr>
            <p:cNvSpPr txBox="1"/>
            <p:nvPr/>
          </p:nvSpPr>
          <p:spPr>
            <a:xfrm>
              <a:off x="2843808" y="1268760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Yes</a:t>
              </a:r>
            </a:p>
          </p:txBody>
        </p:sp>
        <p:sp>
          <p:nvSpPr>
            <p:cNvPr id="17" name="TextBox 32">
              <a:extLst>
                <a:ext uri="{FF2B5EF4-FFF2-40B4-BE49-F238E27FC236}">
                  <a16:creationId xmlns:a16="http://schemas.microsoft.com/office/drawing/2014/main" id="{F28FE012-68A4-4156-ABB3-3F524C0FC10A}"/>
                </a:ext>
              </a:extLst>
            </p:cNvPr>
            <p:cNvSpPr txBox="1"/>
            <p:nvPr/>
          </p:nvSpPr>
          <p:spPr>
            <a:xfrm>
              <a:off x="3491880" y="2195572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No</a:t>
              </a:r>
            </a:p>
          </p:txBody>
        </p:sp>
      </p:grpSp>
      <p:sp>
        <p:nvSpPr>
          <p:cNvPr id="19" name="Bulle narrative : rectangle 18">
            <a:extLst>
              <a:ext uri="{FF2B5EF4-FFF2-40B4-BE49-F238E27FC236}">
                <a16:creationId xmlns:a16="http://schemas.microsoft.com/office/drawing/2014/main" id="{F48E6F20-15D2-4431-9BA6-0D766048EB83}"/>
              </a:ext>
            </a:extLst>
          </p:cNvPr>
          <p:cNvSpPr/>
          <p:nvPr/>
        </p:nvSpPr>
        <p:spPr>
          <a:xfrm>
            <a:off x="5273907" y="2616410"/>
            <a:ext cx="3313911" cy="1172687"/>
          </a:xfrm>
          <a:prstGeom prst="wedgeRectCallout">
            <a:avLst>
              <a:gd name="adj1" fmla="val -19622"/>
              <a:gd name="adj2" fmla="val 13616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random (existing) points with probability proportional to their function value</a:t>
            </a:r>
          </a:p>
        </p:txBody>
      </p:sp>
    </p:spTree>
    <p:extLst>
      <p:ext uri="{BB962C8B-B14F-4D97-AF65-F5344CB8AC3E}">
        <p14:creationId xmlns:p14="http://schemas.microsoft.com/office/powerpoint/2010/main" val="1393624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4BF7C0-D2BB-42CA-8CFE-736839870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19B440A-4932-40A6-B798-C3ADB6CF9C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FE289997-4271-418D-8A93-06CD76439A83}"/>
              </a:ext>
            </a:extLst>
          </p:cNvPr>
          <p:cNvGrpSpPr/>
          <p:nvPr/>
        </p:nvGrpSpPr>
        <p:grpSpPr>
          <a:xfrm>
            <a:off x="1733684" y="3429000"/>
            <a:ext cx="8724632" cy="2229721"/>
            <a:chOff x="179512" y="479198"/>
            <a:chExt cx="8724632" cy="2229721"/>
          </a:xfrm>
        </p:grpSpPr>
        <p:sp>
          <p:nvSpPr>
            <p:cNvPr id="4" name="Flowchart: Process 4">
              <a:extLst>
                <a:ext uri="{FF2B5EF4-FFF2-40B4-BE49-F238E27FC236}">
                  <a16:creationId xmlns:a16="http://schemas.microsoft.com/office/drawing/2014/main" id="{AB4E3075-12DE-4D76-828B-FBC0D8DD24EF}"/>
                </a:ext>
              </a:extLst>
            </p:cNvPr>
            <p:cNvSpPr/>
            <p:nvPr/>
          </p:nvSpPr>
          <p:spPr>
            <a:xfrm>
              <a:off x="179512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Generate and evaluate </a:t>
              </a:r>
            </a:p>
            <a:p>
              <a:pPr algn="ctr"/>
              <a:r>
                <a:rPr lang="en-US" sz="1400" dirty="0"/>
                <a:t>initial population</a:t>
              </a:r>
            </a:p>
          </p:txBody>
        </p:sp>
        <p:sp>
          <p:nvSpPr>
            <p:cNvPr id="5" name="Flowchart: Process 5">
              <a:extLst>
                <a:ext uri="{FF2B5EF4-FFF2-40B4-BE49-F238E27FC236}">
                  <a16:creationId xmlns:a16="http://schemas.microsoft.com/office/drawing/2014/main" id="{126BE91C-9ED5-4F3A-B159-2BFABE156093}"/>
                </a:ext>
              </a:extLst>
            </p:cNvPr>
            <p:cNvSpPr/>
            <p:nvPr/>
          </p:nvSpPr>
          <p:spPr>
            <a:xfrm>
              <a:off x="5663952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Evaluate new solutions</a:t>
              </a:r>
            </a:p>
          </p:txBody>
        </p:sp>
        <p:sp>
          <p:nvSpPr>
            <p:cNvPr id="6" name="Flowchart: Decision 7">
              <a:extLst>
                <a:ext uri="{FF2B5EF4-FFF2-40B4-BE49-F238E27FC236}">
                  <a16:creationId xmlns:a16="http://schemas.microsoft.com/office/drawing/2014/main" id="{DC5ACA95-6A43-41F6-B6AF-F0AD9439671B}"/>
                </a:ext>
              </a:extLst>
            </p:cNvPr>
            <p:cNvSpPr/>
            <p:nvPr/>
          </p:nvSpPr>
          <p:spPr>
            <a:xfrm>
              <a:off x="1919536" y="1536232"/>
              <a:ext cx="1800200" cy="1172687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Stop condition reached?</a:t>
              </a:r>
            </a:p>
          </p:txBody>
        </p:sp>
        <p:sp>
          <p:nvSpPr>
            <p:cNvPr id="7" name="Flowchart: Process 9">
              <a:extLst>
                <a:ext uri="{FF2B5EF4-FFF2-40B4-BE49-F238E27FC236}">
                  <a16:creationId xmlns:a16="http://schemas.microsoft.com/office/drawing/2014/main" id="{AA376A62-BF58-467F-A726-8430A9445307}"/>
                </a:ext>
              </a:extLst>
            </p:cNvPr>
            <p:cNvSpPr/>
            <p:nvPr/>
          </p:nvSpPr>
          <p:spPr>
            <a:xfrm>
              <a:off x="3935760" y="1726532"/>
              <a:ext cx="1512168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Select parents and create offspring</a:t>
              </a:r>
            </a:p>
          </p:txBody>
        </p:sp>
        <p:sp>
          <p:nvSpPr>
            <p:cNvPr id="8" name="Flowchart: Process 10">
              <a:extLst>
                <a:ext uri="{FF2B5EF4-FFF2-40B4-BE49-F238E27FC236}">
                  <a16:creationId xmlns:a16="http://schemas.microsoft.com/office/drawing/2014/main" id="{BA72CCD5-961B-4F7B-AC01-5953F7E01697}"/>
                </a:ext>
              </a:extLst>
            </p:cNvPr>
            <p:cNvSpPr/>
            <p:nvPr/>
          </p:nvSpPr>
          <p:spPr>
            <a:xfrm>
              <a:off x="7392144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Remove worst solutions</a:t>
              </a:r>
            </a:p>
          </p:txBody>
        </p:sp>
        <p:sp>
          <p:nvSpPr>
            <p:cNvPr id="9" name="Flowchart: Process 40">
              <a:extLst>
                <a:ext uri="{FF2B5EF4-FFF2-40B4-BE49-F238E27FC236}">
                  <a16:creationId xmlns:a16="http://schemas.microsoft.com/office/drawing/2014/main" id="{9451E8D8-3BE8-435C-8A29-849AA22552D1}"/>
                </a:ext>
              </a:extLst>
            </p:cNvPr>
            <p:cNvSpPr/>
            <p:nvPr/>
          </p:nvSpPr>
          <p:spPr>
            <a:xfrm>
              <a:off x="2063636" y="479198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Return best solution(s)</a:t>
              </a:r>
            </a:p>
          </p:txBody>
        </p:sp>
        <p:cxnSp>
          <p:nvCxnSpPr>
            <p:cNvPr id="10" name="Straight Arrow Connector 2">
              <a:extLst>
                <a:ext uri="{FF2B5EF4-FFF2-40B4-BE49-F238E27FC236}">
                  <a16:creationId xmlns:a16="http://schemas.microsoft.com/office/drawing/2014/main" id="{DB9B3DB9-3E57-40EA-84B1-4C389F5B85CB}"/>
                </a:ext>
              </a:extLst>
            </p:cNvPr>
            <p:cNvCxnSpPr>
              <a:stCxn id="4" idx="3"/>
              <a:endCxn id="6" idx="1"/>
            </p:cNvCxnSpPr>
            <p:nvPr/>
          </p:nvCxnSpPr>
          <p:spPr>
            <a:xfrm>
              <a:off x="1691512" y="2122576"/>
              <a:ext cx="228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6">
              <a:extLst>
                <a:ext uri="{FF2B5EF4-FFF2-40B4-BE49-F238E27FC236}">
                  <a16:creationId xmlns:a16="http://schemas.microsoft.com/office/drawing/2014/main" id="{3EBAAD80-6EB6-42AB-9073-4B05BC42573C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3719736" y="2122576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D96748B-B743-4012-B163-DD82BC253C3B}"/>
                </a:ext>
              </a:extLst>
            </p:cNvPr>
            <p:cNvCxnSpPr>
              <a:stCxn id="6" idx="0"/>
              <a:endCxn id="9" idx="2"/>
            </p:cNvCxnSpPr>
            <p:nvPr/>
          </p:nvCxnSpPr>
          <p:spPr>
            <a:xfrm flipV="1">
              <a:off x="2819636" y="1271286"/>
              <a:ext cx="0" cy="264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5">
              <a:extLst>
                <a:ext uri="{FF2B5EF4-FFF2-40B4-BE49-F238E27FC236}">
                  <a16:creationId xmlns:a16="http://schemas.microsoft.com/office/drawing/2014/main" id="{4FBA9219-051D-45A4-8550-C3B1B445C58E}"/>
                </a:ext>
              </a:extLst>
            </p:cNvPr>
            <p:cNvCxnSpPr>
              <a:stCxn id="7" idx="3"/>
              <a:endCxn id="5" idx="1"/>
            </p:cNvCxnSpPr>
            <p:nvPr/>
          </p:nvCxnSpPr>
          <p:spPr>
            <a:xfrm>
              <a:off x="5447928" y="2122576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20">
              <a:extLst>
                <a:ext uri="{FF2B5EF4-FFF2-40B4-BE49-F238E27FC236}">
                  <a16:creationId xmlns:a16="http://schemas.microsoft.com/office/drawing/2014/main" id="{19B75CBC-C359-4230-BF56-0BAD84EC4E53}"/>
                </a:ext>
              </a:extLst>
            </p:cNvPr>
            <p:cNvCxnSpPr>
              <a:stCxn id="5" idx="3"/>
              <a:endCxn id="8" idx="1"/>
            </p:cNvCxnSpPr>
            <p:nvPr/>
          </p:nvCxnSpPr>
          <p:spPr>
            <a:xfrm>
              <a:off x="7175952" y="2122576"/>
              <a:ext cx="2161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27">
              <a:extLst>
                <a:ext uri="{FF2B5EF4-FFF2-40B4-BE49-F238E27FC236}">
                  <a16:creationId xmlns:a16="http://schemas.microsoft.com/office/drawing/2014/main" id="{9C7D982C-893E-4F69-AE43-636C9286BB5B}"/>
                </a:ext>
              </a:extLst>
            </p:cNvPr>
            <p:cNvCxnSpPr>
              <a:stCxn id="8" idx="2"/>
              <a:endCxn id="6" idx="2"/>
            </p:cNvCxnSpPr>
            <p:nvPr/>
          </p:nvCxnSpPr>
          <p:spPr>
            <a:xfrm rot="5400000">
              <a:off x="5388741" y="-50485"/>
              <a:ext cx="190299" cy="5328508"/>
            </a:xfrm>
            <a:prstGeom prst="bentConnector3">
              <a:avLst>
                <a:gd name="adj1" fmla="val 220127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29">
              <a:extLst>
                <a:ext uri="{FF2B5EF4-FFF2-40B4-BE49-F238E27FC236}">
                  <a16:creationId xmlns:a16="http://schemas.microsoft.com/office/drawing/2014/main" id="{A3527896-5332-4254-99A9-92B1ACC56151}"/>
                </a:ext>
              </a:extLst>
            </p:cNvPr>
            <p:cNvSpPr txBox="1"/>
            <p:nvPr/>
          </p:nvSpPr>
          <p:spPr>
            <a:xfrm>
              <a:off x="2843808" y="1268760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Yes</a:t>
              </a:r>
            </a:p>
          </p:txBody>
        </p:sp>
        <p:sp>
          <p:nvSpPr>
            <p:cNvPr id="17" name="TextBox 32">
              <a:extLst>
                <a:ext uri="{FF2B5EF4-FFF2-40B4-BE49-F238E27FC236}">
                  <a16:creationId xmlns:a16="http://schemas.microsoft.com/office/drawing/2014/main" id="{F28FE012-68A4-4156-ABB3-3F524C0FC10A}"/>
                </a:ext>
              </a:extLst>
            </p:cNvPr>
            <p:cNvSpPr txBox="1"/>
            <p:nvPr/>
          </p:nvSpPr>
          <p:spPr>
            <a:xfrm>
              <a:off x="3491880" y="2195572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No</a:t>
              </a:r>
            </a:p>
          </p:txBody>
        </p:sp>
      </p:grpSp>
      <p:sp>
        <p:nvSpPr>
          <p:cNvPr id="19" name="Bulle narrative : rectangle 18">
            <a:extLst>
              <a:ext uri="{FF2B5EF4-FFF2-40B4-BE49-F238E27FC236}">
                <a16:creationId xmlns:a16="http://schemas.microsoft.com/office/drawing/2014/main" id="{F48E6F20-15D2-4431-9BA6-0D766048EB83}"/>
              </a:ext>
            </a:extLst>
          </p:cNvPr>
          <p:cNvSpPr/>
          <p:nvPr/>
        </p:nvSpPr>
        <p:spPr>
          <a:xfrm>
            <a:off x="5273907" y="2616410"/>
            <a:ext cx="3313911" cy="1172687"/>
          </a:xfrm>
          <a:prstGeom prst="wedgeRectCallout">
            <a:avLst>
              <a:gd name="adj1" fmla="val -19338"/>
              <a:gd name="adj2" fmla="val 132144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Modify the points a little, creating new points</a:t>
            </a:r>
          </a:p>
        </p:txBody>
      </p:sp>
    </p:spTree>
    <p:extLst>
      <p:ext uri="{BB962C8B-B14F-4D97-AF65-F5344CB8AC3E}">
        <p14:creationId xmlns:p14="http://schemas.microsoft.com/office/powerpoint/2010/main" val="38129859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A20D3A-A7C7-49FA-A4F8-4295C6CBC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58D7E60-0E15-49A8-AB33-E81F99BC0C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Creating new points (offspring)</a:t>
            </a:r>
          </a:p>
          <a:p>
            <a:r>
              <a:rPr lang="en-US" dirty="0"/>
              <a:t>Mutation (e.g. small perturbation of coordinates)</a:t>
            </a:r>
          </a:p>
          <a:p>
            <a:pPr lvl="1"/>
            <a:r>
              <a:rPr lang="en-US" dirty="0"/>
              <a:t>[0.52, 0.24] -&gt; [</a:t>
            </a:r>
            <a:r>
              <a:rPr lang="en-US" b="1" dirty="0">
                <a:solidFill>
                  <a:srgbClr val="FF0000"/>
                </a:solidFill>
              </a:rPr>
              <a:t>0.55</a:t>
            </a:r>
            <a:r>
              <a:rPr lang="en-US" dirty="0"/>
              <a:t>, 0.24]</a:t>
            </a:r>
          </a:p>
          <a:p>
            <a:pPr lvl="1"/>
            <a:r>
              <a:rPr lang="en-US" dirty="0"/>
              <a:t>[0.52, 0.24] -&gt; [</a:t>
            </a:r>
            <a:r>
              <a:rPr lang="en-US" dirty="0">
                <a:solidFill>
                  <a:srgbClr val="FF0000"/>
                </a:solidFill>
              </a:rPr>
              <a:t>0.49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0.28</a:t>
            </a:r>
            <a:r>
              <a:rPr lang="en-US" dirty="0"/>
              <a:t>]</a:t>
            </a:r>
          </a:p>
          <a:p>
            <a:r>
              <a:rPr lang="en-US" dirty="0"/>
              <a:t>Crossover</a:t>
            </a:r>
          </a:p>
          <a:p>
            <a:pPr lvl="1"/>
            <a:r>
              <a:rPr lang="en-US" dirty="0"/>
              <a:t>[</a:t>
            </a:r>
            <a:r>
              <a:rPr lang="en-US" dirty="0">
                <a:solidFill>
                  <a:srgbClr val="7030A0"/>
                </a:solidFill>
              </a:rPr>
              <a:t>0.52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</a:rPr>
              <a:t>0.24</a:t>
            </a:r>
            <a:r>
              <a:rPr lang="en-US" dirty="0"/>
              <a:t>] and [</a:t>
            </a:r>
            <a:r>
              <a:rPr lang="en-US" dirty="0">
                <a:solidFill>
                  <a:schemeClr val="accent2"/>
                </a:solidFill>
              </a:rPr>
              <a:t>0.19</a:t>
            </a:r>
            <a:r>
              <a:rPr lang="en-US" dirty="0"/>
              <a:t>, </a:t>
            </a:r>
            <a:r>
              <a:rPr lang="en-US" dirty="0">
                <a:solidFill>
                  <a:schemeClr val="accent2"/>
                </a:solidFill>
              </a:rPr>
              <a:t>0.82</a:t>
            </a:r>
            <a:r>
              <a:rPr lang="en-US" dirty="0"/>
              <a:t>] -&gt; [</a:t>
            </a:r>
            <a:r>
              <a:rPr lang="en-US" dirty="0">
                <a:solidFill>
                  <a:srgbClr val="7030A0"/>
                </a:solidFill>
              </a:rPr>
              <a:t>0.52</a:t>
            </a:r>
            <a:r>
              <a:rPr lang="en-US" dirty="0"/>
              <a:t>, </a:t>
            </a:r>
            <a:r>
              <a:rPr lang="en-US" dirty="0">
                <a:solidFill>
                  <a:schemeClr val="accent2"/>
                </a:solidFill>
              </a:rPr>
              <a:t>0.82</a:t>
            </a:r>
            <a:r>
              <a:rPr lang="en-US" dirty="0"/>
              <a:t>] and [</a:t>
            </a:r>
            <a:r>
              <a:rPr lang="en-US" dirty="0">
                <a:solidFill>
                  <a:schemeClr val="accent2"/>
                </a:solidFill>
              </a:rPr>
              <a:t>0.19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</a:rPr>
              <a:t>0.24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[</a:t>
            </a:r>
            <a:r>
              <a:rPr lang="en-US" dirty="0">
                <a:solidFill>
                  <a:srgbClr val="7030A0"/>
                </a:solidFill>
              </a:rPr>
              <a:t>0.52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</a:rPr>
              <a:t>0.24</a:t>
            </a:r>
            <a:r>
              <a:rPr lang="en-US" dirty="0"/>
              <a:t>] and [</a:t>
            </a:r>
            <a:r>
              <a:rPr lang="en-US" dirty="0">
                <a:solidFill>
                  <a:schemeClr val="accent2"/>
                </a:solidFill>
              </a:rPr>
              <a:t>0.19</a:t>
            </a:r>
            <a:r>
              <a:rPr lang="en-US" dirty="0"/>
              <a:t>, </a:t>
            </a:r>
            <a:r>
              <a:rPr lang="en-US" dirty="0">
                <a:solidFill>
                  <a:schemeClr val="accent2"/>
                </a:solidFill>
              </a:rPr>
              <a:t>0.82</a:t>
            </a:r>
            <a:r>
              <a:rPr lang="en-US" dirty="0"/>
              <a:t>] -&gt;</a:t>
            </a:r>
            <a:br>
              <a:rPr lang="en-US" dirty="0"/>
            </a:br>
            <a:r>
              <a:rPr lang="en-US" dirty="0"/>
              <a:t>-&gt; [(</a:t>
            </a:r>
            <a:r>
              <a:rPr lang="en-US" dirty="0">
                <a:solidFill>
                  <a:srgbClr val="7030A0"/>
                </a:solidFill>
              </a:rPr>
              <a:t>0.52 </a:t>
            </a:r>
            <a:r>
              <a:rPr lang="en-US" dirty="0"/>
              <a:t>+</a:t>
            </a:r>
            <a:r>
              <a:rPr lang="en-US" dirty="0">
                <a:solidFill>
                  <a:schemeClr val="accent2"/>
                </a:solidFill>
              </a:rPr>
              <a:t> 0.19</a:t>
            </a:r>
            <a:r>
              <a:rPr lang="en-US" dirty="0"/>
              <a:t>)/2, (</a:t>
            </a:r>
            <a:r>
              <a:rPr lang="en-US" dirty="0">
                <a:solidFill>
                  <a:schemeClr val="accent2"/>
                </a:solidFill>
              </a:rPr>
              <a:t>0.82 </a:t>
            </a:r>
            <a:r>
              <a:rPr lang="en-US" dirty="0"/>
              <a:t>+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0.24</a:t>
            </a:r>
            <a:r>
              <a:rPr lang="en-US" dirty="0"/>
              <a:t>)/2] -&gt; [</a:t>
            </a:r>
            <a:r>
              <a:rPr lang="en-US" dirty="0">
                <a:solidFill>
                  <a:schemeClr val="accent1"/>
                </a:solidFill>
              </a:rPr>
              <a:t>0.355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0.530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311656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4BF7C0-D2BB-42CA-8CFE-736839870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19B440A-4932-40A6-B798-C3ADB6CF9C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FE289997-4271-418D-8A93-06CD76439A83}"/>
              </a:ext>
            </a:extLst>
          </p:cNvPr>
          <p:cNvGrpSpPr/>
          <p:nvPr/>
        </p:nvGrpSpPr>
        <p:grpSpPr>
          <a:xfrm>
            <a:off x="1733684" y="3429000"/>
            <a:ext cx="8724632" cy="2229721"/>
            <a:chOff x="179512" y="479198"/>
            <a:chExt cx="8724632" cy="2229721"/>
          </a:xfrm>
        </p:grpSpPr>
        <p:sp>
          <p:nvSpPr>
            <p:cNvPr id="4" name="Flowchart: Process 4">
              <a:extLst>
                <a:ext uri="{FF2B5EF4-FFF2-40B4-BE49-F238E27FC236}">
                  <a16:creationId xmlns:a16="http://schemas.microsoft.com/office/drawing/2014/main" id="{AB4E3075-12DE-4D76-828B-FBC0D8DD24EF}"/>
                </a:ext>
              </a:extLst>
            </p:cNvPr>
            <p:cNvSpPr/>
            <p:nvPr/>
          </p:nvSpPr>
          <p:spPr>
            <a:xfrm>
              <a:off x="179512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Generate and evaluate </a:t>
              </a:r>
            </a:p>
            <a:p>
              <a:pPr algn="ctr"/>
              <a:r>
                <a:rPr lang="en-US" sz="1400" dirty="0"/>
                <a:t>initial population</a:t>
              </a:r>
            </a:p>
          </p:txBody>
        </p:sp>
        <p:sp>
          <p:nvSpPr>
            <p:cNvPr id="5" name="Flowchart: Process 5">
              <a:extLst>
                <a:ext uri="{FF2B5EF4-FFF2-40B4-BE49-F238E27FC236}">
                  <a16:creationId xmlns:a16="http://schemas.microsoft.com/office/drawing/2014/main" id="{126BE91C-9ED5-4F3A-B159-2BFABE156093}"/>
                </a:ext>
              </a:extLst>
            </p:cNvPr>
            <p:cNvSpPr/>
            <p:nvPr/>
          </p:nvSpPr>
          <p:spPr>
            <a:xfrm>
              <a:off x="5663952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Evaluate new solutions</a:t>
              </a:r>
            </a:p>
          </p:txBody>
        </p:sp>
        <p:sp>
          <p:nvSpPr>
            <p:cNvPr id="6" name="Flowchart: Decision 7">
              <a:extLst>
                <a:ext uri="{FF2B5EF4-FFF2-40B4-BE49-F238E27FC236}">
                  <a16:creationId xmlns:a16="http://schemas.microsoft.com/office/drawing/2014/main" id="{DC5ACA95-6A43-41F6-B6AF-F0AD9439671B}"/>
                </a:ext>
              </a:extLst>
            </p:cNvPr>
            <p:cNvSpPr/>
            <p:nvPr/>
          </p:nvSpPr>
          <p:spPr>
            <a:xfrm>
              <a:off x="1919536" y="1536232"/>
              <a:ext cx="1800200" cy="1172687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Stop condition reached?</a:t>
              </a:r>
            </a:p>
          </p:txBody>
        </p:sp>
        <p:sp>
          <p:nvSpPr>
            <p:cNvPr id="7" name="Flowchart: Process 9">
              <a:extLst>
                <a:ext uri="{FF2B5EF4-FFF2-40B4-BE49-F238E27FC236}">
                  <a16:creationId xmlns:a16="http://schemas.microsoft.com/office/drawing/2014/main" id="{AA376A62-BF58-467F-A726-8430A9445307}"/>
                </a:ext>
              </a:extLst>
            </p:cNvPr>
            <p:cNvSpPr/>
            <p:nvPr/>
          </p:nvSpPr>
          <p:spPr>
            <a:xfrm>
              <a:off x="3935760" y="1726532"/>
              <a:ext cx="1512168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Select parents and create offspring</a:t>
              </a:r>
            </a:p>
          </p:txBody>
        </p:sp>
        <p:sp>
          <p:nvSpPr>
            <p:cNvPr id="8" name="Flowchart: Process 10">
              <a:extLst>
                <a:ext uri="{FF2B5EF4-FFF2-40B4-BE49-F238E27FC236}">
                  <a16:creationId xmlns:a16="http://schemas.microsoft.com/office/drawing/2014/main" id="{BA72CCD5-961B-4F7B-AC01-5953F7E01697}"/>
                </a:ext>
              </a:extLst>
            </p:cNvPr>
            <p:cNvSpPr/>
            <p:nvPr/>
          </p:nvSpPr>
          <p:spPr>
            <a:xfrm>
              <a:off x="7392144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Remove worst solutions</a:t>
              </a:r>
            </a:p>
          </p:txBody>
        </p:sp>
        <p:sp>
          <p:nvSpPr>
            <p:cNvPr id="9" name="Flowchart: Process 40">
              <a:extLst>
                <a:ext uri="{FF2B5EF4-FFF2-40B4-BE49-F238E27FC236}">
                  <a16:creationId xmlns:a16="http://schemas.microsoft.com/office/drawing/2014/main" id="{9451E8D8-3BE8-435C-8A29-849AA22552D1}"/>
                </a:ext>
              </a:extLst>
            </p:cNvPr>
            <p:cNvSpPr/>
            <p:nvPr/>
          </p:nvSpPr>
          <p:spPr>
            <a:xfrm>
              <a:off x="2063636" y="479198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Return best solution(s)</a:t>
              </a:r>
            </a:p>
          </p:txBody>
        </p:sp>
        <p:cxnSp>
          <p:nvCxnSpPr>
            <p:cNvPr id="10" name="Straight Arrow Connector 2">
              <a:extLst>
                <a:ext uri="{FF2B5EF4-FFF2-40B4-BE49-F238E27FC236}">
                  <a16:creationId xmlns:a16="http://schemas.microsoft.com/office/drawing/2014/main" id="{DB9B3DB9-3E57-40EA-84B1-4C389F5B85CB}"/>
                </a:ext>
              </a:extLst>
            </p:cNvPr>
            <p:cNvCxnSpPr>
              <a:stCxn id="4" idx="3"/>
              <a:endCxn id="6" idx="1"/>
            </p:cNvCxnSpPr>
            <p:nvPr/>
          </p:nvCxnSpPr>
          <p:spPr>
            <a:xfrm>
              <a:off x="1691512" y="2122576"/>
              <a:ext cx="228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6">
              <a:extLst>
                <a:ext uri="{FF2B5EF4-FFF2-40B4-BE49-F238E27FC236}">
                  <a16:creationId xmlns:a16="http://schemas.microsoft.com/office/drawing/2014/main" id="{3EBAAD80-6EB6-42AB-9073-4B05BC42573C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3719736" y="2122576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D96748B-B743-4012-B163-DD82BC253C3B}"/>
                </a:ext>
              </a:extLst>
            </p:cNvPr>
            <p:cNvCxnSpPr>
              <a:stCxn id="6" idx="0"/>
              <a:endCxn id="9" idx="2"/>
            </p:cNvCxnSpPr>
            <p:nvPr/>
          </p:nvCxnSpPr>
          <p:spPr>
            <a:xfrm flipV="1">
              <a:off x="2819636" y="1271286"/>
              <a:ext cx="0" cy="264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5">
              <a:extLst>
                <a:ext uri="{FF2B5EF4-FFF2-40B4-BE49-F238E27FC236}">
                  <a16:creationId xmlns:a16="http://schemas.microsoft.com/office/drawing/2014/main" id="{4FBA9219-051D-45A4-8550-C3B1B445C58E}"/>
                </a:ext>
              </a:extLst>
            </p:cNvPr>
            <p:cNvCxnSpPr>
              <a:stCxn id="7" idx="3"/>
              <a:endCxn id="5" idx="1"/>
            </p:cNvCxnSpPr>
            <p:nvPr/>
          </p:nvCxnSpPr>
          <p:spPr>
            <a:xfrm>
              <a:off x="5447928" y="2122576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20">
              <a:extLst>
                <a:ext uri="{FF2B5EF4-FFF2-40B4-BE49-F238E27FC236}">
                  <a16:creationId xmlns:a16="http://schemas.microsoft.com/office/drawing/2014/main" id="{19B75CBC-C359-4230-BF56-0BAD84EC4E53}"/>
                </a:ext>
              </a:extLst>
            </p:cNvPr>
            <p:cNvCxnSpPr>
              <a:stCxn id="5" idx="3"/>
              <a:endCxn id="8" idx="1"/>
            </p:cNvCxnSpPr>
            <p:nvPr/>
          </p:nvCxnSpPr>
          <p:spPr>
            <a:xfrm>
              <a:off x="7175952" y="2122576"/>
              <a:ext cx="2161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27">
              <a:extLst>
                <a:ext uri="{FF2B5EF4-FFF2-40B4-BE49-F238E27FC236}">
                  <a16:creationId xmlns:a16="http://schemas.microsoft.com/office/drawing/2014/main" id="{9C7D982C-893E-4F69-AE43-636C9286BB5B}"/>
                </a:ext>
              </a:extLst>
            </p:cNvPr>
            <p:cNvCxnSpPr>
              <a:stCxn id="8" idx="2"/>
              <a:endCxn id="6" idx="2"/>
            </p:cNvCxnSpPr>
            <p:nvPr/>
          </p:nvCxnSpPr>
          <p:spPr>
            <a:xfrm rot="5400000">
              <a:off x="5388741" y="-50485"/>
              <a:ext cx="190299" cy="5328508"/>
            </a:xfrm>
            <a:prstGeom prst="bentConnector3">
              <a:avLst>
                <a:gd name="adj1" fmla="val 220127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29">
              <a:extLst>
                <a:ext uri="{FF2B5EF4-FFF2-40B4-BE49-F238E27FC236}">
                  <a16:creationId xmlns:a16="http://schemas.microsoft.com/office/drawing/2014/main" id="{A3527896-5332-4254-99A9-92B1ACC56151}"/>
                </a:ext>
              </a:extLst>
            </p:cNvPr>
            <p:cNvSpPr txBox="1"/>
            <p:nvPr/>
          </p:nvSpPr>
          <p:spPr>
            <a:xfrm>
              <a:off x="2843808" y="1268760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Yes</a:t>
              </a:r>
            </a:p>
          </p:txBody>
        </p:sp>
        <p:sp>
          <p:nvSpPr>
            <p:cNvPr id="17" name="TextBox 32">
              <a:extLst>
                <a:ext uri="{FF2B5EF4-FFF2-40B4-BE49-F238E27FC236}">
                  <a16:creationId xmlns:a16="http://schemas.microsoft.com/office/drawing/2014/main" id="{F28FE012-68A4-4156-ABB3-3F524C0FC10A}"/>
                </a:ext>
              </a:extLst>
            </p:cNvPr>
            <p:cNvSpPr txBox="1"/>
            <p:nvPr/>
          </p:nvSpPr>
          <p:spPr>
            <a:xfrm>
              <a:off x="3491880" y="2195572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No</a:t>
              </a:r>
            </a:p>
          </p:txBody>
        </p:sp>
      </p:grpSp>
      <p:sp>
        <p:nvSpPr>
          <p:cNvPr id="19" name="Bulle narrative : rectangle 18">
            <a:extLst>
              <a:ext uri="{FF2B5EF4-FFF2-40B4-BE49-F238E27FC236}">
                <a16:creationId xmlns:a16="http://schemas.microsoft.com/office/drawing/2014/main" id="{F48E6F20-15D2-4431-9BA6-0D766048EB83}"/>
              </a:ext>
            </a:extLst>
          </p:cNvPr>
          <p:cNvSpPr/>
          <p:nvPr/>
        </p:nvSpPr>
        <p:spPr>
          <a:xfrm>
            <a:off x="8554434" y="2661525"/>
            <a:ext cx="3313911" cy="1172687"/>
          </a:xfrm>
          <a:prstGeom prst="wedgeRectCallout">
            <a:avLst>
              <a:gd name="adj1" fmla="val -19338"/>
              <a:gd name="adj2" fmla="val 13214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the population (archive), discarding solutions based on the objective function value</a:t>
            </a:r>
          </a:p>
        </p:txBody>
      </p:sp>
    </p:spTree>
    <p:extLst>
      <p:ext uri="{BB962C8B-B14F-4D97-AF65-F5344CB8AC3E}">
        <p14:creationId xmlns:p14="http://schemas.microsoft.com/office/powerpoint/2010/main" val="3471041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4BF7C0-D2BB-42CA-8CFE-736839870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19B440A-4932-40A6-B798-C3ADB6CF9C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FE289997-4271-418D-8A93-06CD76439A83}"/>
              </a:ext>
            </a:extLst>
          </p:cNvPr>
          <p:cNvGrpSpPr/>
          <p:nvPr/>
        </p:nvGrpSpPr>
        <p:grpSpPr>
          <a:xfrm>
            <a:off x="1733684" y="3429000"/>
            <a:ext cx="8724632" cy="2229721"/>
            <a:chOff x="179512" y="479198"/>
            <a:chExt cx="8724632" cy="2229721"/>
          </a:xfrm>
        </p:grpSpPr>
        <p:sp>
          <p:nvSpPr>
            <p:cNvPr id="4" name="Flowchart: Process 4">
              <a:extLst>
                <a:ext uri="{FF2B5EF4-FFF2-40B4-BE49-F238E27FC236}">
                  <a16:creationId xmlns:a16="http://schemas.microsoft.com/office/drawing/2014/main" id="{AB4E3075-12DE-4D76-828B-FBC0D8DD24EF}"/>
                </a:ext>
              </a:extLst>
            </p:cNvPr>
            <p:cNvSpPr/>
            <p:nvPr/>
          </p:nvSpPr>
          <p:spPr>
            <a:xfrm>
              <a:off x="179512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Generate and evaluate </a:t>
              </a:r>
            </a:p>
            <a:p>
              <a:pPr algn="ctr"/>
              <a:r>
                <a:rPr lang="en-US" sz="1400" dirty="0"/>
                <a:t>initial population</a:t>
              </a:r>
            </a:p>
          </p:txBody>
        </p:sp>
        <p:sp>
          <p:nvSpPr>
            <p:cNvPr id="5" name="Flowchart: Process 5">
              <a:extLst>
                <a:ext uri="{FF2B5EF4-FFF2-40B4-BE49-F238E27FC236}">
                  <a16:creationId xmlns:a16="http://schemas.microsoft.com/office/drawing/2014/main" id="{126BE91C-9ED5-4F3A-B159-2BFABE156093}"/>
                </a:ext>
              </a:extLst>
            </p:cNvPr>
            <p:cNvSpPr/>
            <p:nvPr/>
          </p:nvSpPr>
          <p:spPr>
            <a:xfrm>
              <a:off x="5663952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Evaluate new solutions</a:t>
              </a:r>
            </a:p>
          </p:txBody>
        </p:sp>
        <p:sp>
          <p:nvSpPr>
            <p:cNvPr id="6" name="Flowchart: Decision 7">
              <a:extLst>
                <a:ext uri="{FF2B5EF4-FFF2-40B4-BE49-F238E27FC236}">
                  <a16:creationId xmlns:a16="http://schemas.microsoft.com/office/drawing/2014/main" id="{DC5ACA95-6A43-41F6-B6AF-F0AD9439671B}"/>
                </a:ext>
              </a:extLst>
            </p:cNvPr>
            <p:cNvSpPr/>
            <p:nvPr/>
          </p:nvSpPr>
          <p:spPr>
            <a:xfrm>
              <a:off x="1919536" y="1536232"/>
              <a:ext cx="1800200" cy="1172687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Stop condition reached?</a:t>
              </a:r>
            </a:p>
          </p:txBody>
        </p:sp>
        <p:sp>
          <p:nvSpPr>
            <p:cNvPr id="7" name="Flowchart: Process 9">
              <a:extLst>
                <a:ext uri="{FF2B5EF4-FFF2-40B4-BE49-F238E27FC236}">
                  <a16:creationId xmlns:a16="http://schemas.microsoft.com/office/drawing/2014/main" id="{AA376A62-BF58-467F-A726-8430A9445307}"/>
                </a:ext>
              </a:extLst>
            </p:cNvPr>
            <p:cNvSpPr/>
            <p:nvPr/>
          </p:nvSpPr>
          <p:spPr>
            <a:xfrm>
              <a:off x="3935760" y="1726532"/>
              <a:ext cx="1512168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Select parents and create offspring</a:t>
              </a:r>
            </a:p>
          </p:txBody>
        </p:sp>
        <p:sp>
          <p:nvSpPr>
            <p:cNvPr id="8" name="Flowchart: Process 10">
              <a:extLst>
                <a:ext uri="{FF2B5EF4-FFF2-40B4-BE49-F238E27FC236}">
                  <a16:creationId xmlns:a16="http://schemas.microsoft.com/office/drawing/2014/main" id="{BA72CCD5-961B-4F7B-AC01-5953F7E01697}"/>
                </a:ext>
              </a:extLst>
            </p:cNvPr>
            <p:cNvSpPr/>
            <p:nvPr/>
          </p:nvSpPr>
          <p:spPr>
            <a:xfrm>
              <a:off x="7392144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Remove worst solutions</a:t>
              </a:r>
            </a:p>
          </p:txBody>
        </p:sp>
        <p:sp>
          <p:nvSpPr>
            <p:cNvPr id="9" name="Flowchart: Process 40">
              <a:extLst>
                <a:ext uri="{FF2B5EF4-FFF2-40B4-BE49-F238E27FC236}">
                  <a16:creationId xmlns:a16="http://schemas.microsoft.com/office/drawing/2014/main" id="{9451E8D8-3BE8-435C-8A29-849AA22552D1}"/>
                </a:ext>
              </a:extLst>
            </p:cNvPr>
            <p:cNvSpPr/>
            <p:nvPr/>
          </p:nvSpPr>
          <p:spPr>
            <a:xfrm>
              <a:off x="2063636" y="479198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Return best solution(s)</a:t>
              </a:r>
            </a:p>
          </p:txBody>
        </p:sp>
        <p:cxnSp>
          <p:nvCxnSpPr>
            <p:cNvPr id="10" name="Straight Arrow Connector 2">
              <a:extLst>
                <a:ext uri="{FF2B5EF4-FFF2-40B4-BE49-F238E27FC236}">
                  <a16:creationId xmlns:a16="http://schemas.microsoft.com/office/drawing/2014/main" id="{DB9B3DB9-3E57-40EA-84B1-4C389F5B85CB}"/>
                </a:ext>
              </a:extLst>
            </p:cNvPr>
            <p:cNvCxnSpPr>
              <a:stCxn id="4" idx="3"/>
              <a:endCxn id="6" idx="1"/>
            </p:cNvCxnSpPr>
            <p:nvPr/>
          </p:nvCxnSpPr>
          <p:spPr>
            <a:xfrm>
              <a:off x="1691512" y="2122576"/>
              <a:ext cx="228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6">
              <a:extLst>
                <a:ext uri="{FF2B5EF4-FFF2-40B4-BE49-F238E27FC236}">
                  <a16:creationId xmlns:a16="http://schemas.microsoft.com/office/drawing/2014/main" id="{3EBAAD80-6EB6-42AB-9073-4B05BC42573C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3719736" y="2122576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D96748B-B743-4012-B163-DD82BC253C3B}"/>
                </a:ext>
              </a:extLst>
            </p:cNvPr>
            <p:cNvCxnSpPr>
              <a:stCxn id="6" idx="0"/>
              <a:endCxn id="9" idx="2"/>
            </p:cNvCxnSpPr>
            <p:nvPr/>
          </p:nvCxnSpPr>
          <p:spPr>
            <a:xfrm flipV="1">
              <a:off x="2819636" y="1271286"/>
              <a:ext cx="0" cy="264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5">
              <a:extLst>
                <a:ext uri="{FF2B5EF4-FFF2-40B4-BE49-F238E27FC236}">
                  <a16:creationId xmlns:a16="http://schemas.microsoft.com/office/drawing/2014/main" id="{4FBA9219-051D-45A4-8550-C3B1B445C58E}"/>
                </a:ext>
              </a:extLst>
            </p:cNvPr>
            <p:cNvCxnSpPr>
              <a:stCxn id="7" idx="3"/>
              <a:endCxn id="5" idx="1"/>
            </p:cNvCxnSpPr>
            <p:nvPr/>
          </p:nvCxnSpPr>
          <p:spPr>
            <a:xfrm>
              <a:off x="5447928" y="2122576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20">
              <a:extLst>
                <a:ext uri="{FF2B5EF4-FFF2-40B4-BE49-F238E27FC236}">
                  <a16:creationId xmlns:a16="http://schemas.microsoft.com/office/drawing/2014/main" id="{19B75CBC-C359-4230-BF56-0BAD84EC4E53}"/>
                </a:ext>
              </a:extLst>
            </p:cNvPr>
            <p:cNvCxnSpPr>
              <a:stCxn id="5" idx="3"/>
              <a:endCxn id="8" idx="1"/>
            </p:cNvCxnSpPr>
            <p:nvPr/>
          </p:nvCxnSpPr>
          <p:spPr>
            <a:xfrm>
              <a:off x="7175952" y="2122576"/>
              <a:ext cx="2161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27">
              <a:extLst>
                <a:ext uri="{FF2B5EF4-FFF2-40B4-BE49-F238E27FC236}">
                  <a16:creationId xmlns:a16="http://schemas.microsoft.com/office/drawing/2014/main" id="{9C7D982C-893E-4F69-AE43-636C9286BB5B}"/>
                </a:ext>
              </a:extLst>
            </p:cNvPr>
            <p:cNvCxnSpPr>
              <a:stCxn id="8" idx="2"/>
              <a:endCxn id="6" idx="2"/>
            </p:cNvCxnSpPr>
            <p:nvPr/>
          </p:nvCxnSpPr>
          <p:spPr>
            <a:xfrm rot="5400000">
              <a:off x="5388741" y="-50485"/>
              <a:ext cx="190299" cy="5328508"/>
            </a:xfrm>
            <a:prstGeom prst="bentConnector3">
              <a:avLst>
                <a:gd name="adj1" fmla="val 220127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29">
              <a:extLst>
                <a:ext uri="{FF2B5EF4-FFF2-40B4-BE49-F238E27FC236}">
                  <a16:creationId xmlns:a16="http://schemas.microsoft.com/office/drawing/2014/main" id="{A3527896-5332-4254-99A9-92B1ACC56151}"/>
                </a:ext>
              </a:extLst>
            </p:cNvPr>
            <p:cNvSpPr txBox="1"/>
            <p:nvPr/>
          </p:nvSpPr>
          <p:spPr>
            <a:xfrm>
              <a:off x="2843808" y="1268760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Yes</a:t>
              </a:r>
            </a:p>
          </p:txBody>
        </p:sp>
        <p:sp>
          <p:nvSpPr>
            <p:cNvPr id="17" name="TextBox 32">
              <a:extLst>
                <a:ext uri="{FF2B5EF4-FFF2-40B4-BE49-F238E27FC236}">
                  <a16:creationId xmlns:a16="http://schemas.microsoft.com/office/drawing/2014/main" id="{F28FE012-68A4-4156-ABB3-3F524C0FC10A}"/>
                </a:ext>
              </a:extLst>
            </p:cNvPr>
            <p:cNvSpPr txBox="1"/>
            <p:nvPr/>
          </p:nvSpPr>
          <p:spPr>
            <a:xfrm>
              <a:off x="3491880" y="2195572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No</a:t>
              </a:r>
            </a:p>
          </p:txBody>
        </p:sp>
      </p:grpSp>
      <p:sp>
        <p:nvSpPr>
          <p:cNvPr id="19" name="Bulle narrative : rectangle 18">
            <a:extLst>
              <a:ext uri="{FF2B5EF4-FFF2-40B4-BE49-F238E27FC236}">
                <a16:creationId xmlns:a16="http://schemas.microsoft.com/office/drawing/2014/main" id="{F48E6F20-15D2-4431-9BA6-0D766048EB83}"/>
              </a:ext>
            </a:extLst>
          </p:cNvPr>
          <p:cNvSpPr/>
          <p:nvPr/>
        </p:nvSpPr>
        <p:spPr>
          <a:xfrm>
            <a:off x="5345144" y="2114105"/>
            <a:ext cx="3313911" cy="1172687"/>
          </a:xfrm>
          <a:prstGeom prst="wedgeRectCallout">
            <a:avLst>
              <a:gd name="adj1" fmla="val -63145"/>
              <a:gd name="adj2" fmla="val 191630"/>
            </a:avLst>
          </a:prstGeom>
          <a:solidFill>
            <a:srgbClr val="FFA99B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Stop condition: number of iterations/generations, or quality of the solution (close enough)</a:t>
            </a:r>
          </a:p>
        </p:txBody>
      </p:sp>
    </p:spTree>
    <p:extLst>
      <p:ext uri="{BB962C8B-B14F-4D97-AF65-F5344CB8AC3E}">
        <p14:creationId xmlns:p14="http://schemas.microsoft.com/office/powerpoint/2010/main" val="11050327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FA8838-2B44-42FF-879A-564D9CE6E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stochastic techniques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DECF792-18E0-4F92-9EC1-FC812CA66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Large number of evaluations required</a:t>
            </a:r>
          </a:p>
          <a:p>
            <a:r>
              <a:rPr lang="en-US" dirty="0"/>
              <a:t>Exploration vs exploitation / step size</a:t>
            </a:r>
          </a:p>
          <a:p>
            <a:r>
              <a:rPr lang="en-US" dirty="0"/>
              <a:t>In general, LOTS OF (hyper)PARAMETERS</a:t>
            </a:r>
          </a:p>
        </p:txBody>
      </p:sp>
      <p:pic>
        <p:nvPicPr>
          <p:cNvPr id="1026" name="Picture 2" descr="Issues: Korn: Amazon.it: CD e Vinili}">
            <a:extLst>
              <a:ext uri="{FF2B5EF4-FFF2-40B4-BE49-F238E27FC236}">
                <a16:creationId xmlns:a16="http://schemas.microsoft.com/office/drawing/2014/main" id="{45E5BC94-0957-4E3B-AA92-C17461573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520" y="2846895"/>
            <a:ext cx="3252280" cy="325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8484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F3BD7F-AAD4-427B-A8A2-ACFDDFF60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stochastic techniques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F3107BF0-A9FF-4E4C-A706-54B95DD4D147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Basin-hopping</a:t>
                </a:r>
              </a:p>
              <a:p>
                <a:pPr lvl="1"/>
                <a:r>
                  <a:rPr lang="en-US" dirty="0"/>
                  <a:t>All parameters of the gradient descent technique…</a:t>
                </a:r>
              </a:p>
              <a:p>
                <a:pPr lvl="1"/>
                <a:r>
                  <a:rPr lang="en-US" dirty="0"/>
                  <a:t>…plus number of iterations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and step size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Evolutionary algorithms</a:t>
                </a:r>
              </a:p>
              <a:p>
                <a:pPr lvl="1"/>
                <a:r>
                  <a:rPr lang="en-US" dirty="0"/>
                  <a:t>Number of iterations/generations </a:t>
                </a:r>
              </a:p>
              <a:p>
                <a:pPr lvl="1"/>
                <a:r>
                  <a:rPr lang="en-US" dirty="0"/>
                  <a:t>Size of the archive/population and offspring</a:t>
                </a:r>
              </a:p>
              <a:p>
                <a:pPr lvl="1"/>
                <a:r>
                  <a:rPr lang="en-US" dirty="0"/>
                  <a:t>How to select individuals for reproduction</a:t>
                </a:r>
              </a:p>
              <a:p>
                <a:pPr lvl="1"/>
                <a:r>
                  <a:rPr lang="en-US" dirty="0"/>
                  <a:t>What kind of modifications to apply, etc., etc. …</a:t>
                </a:r>
              </a:p>
              <a:p>
                <a:r>
                  <a:rPr lang="en-US" dirty="0"/>
                  <a:t>I counted 7 for a standard EA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F3107BF0-A9FF-4E4C-A706-54B95DD4D1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333" t="-2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45876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2E01A8-8FEC-4349-BE6E-5B45036FA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evolutionary algorithms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2E80418-9DBD-44C2-A042-4354B5E375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Covariance Matrix Adaptation Evolution Strategy (CMA-ES)</a:t>
            </a: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C10FE35C-ABC7-4A2B-88D5-53050D6B7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560" y="2175414"/>
            <a:ext cx="5922880" cy="3923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2186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68389D-AAA1-4E2A-879C-B84A75602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evolutionary algorithms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97D2175-565A-46E0-A767-0C618B58FC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BB84800-0FC9-4FE8-93CE-625AA64DC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398" y="1026314"/>
            <a:ext cx="7293204" cy="546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51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EA8FF5-9E9F-4C09-BA1C-91DD130D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Gradient-based techniques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AFA941F9-C91F-4CE8-ADDD-9CA19268F90A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Derivative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of a function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in a single point</a:t>
                </a:r>
              </a:p>
              <a:p>
                <a:pPr lvl="1"/>
                <a:r>
                  <a:rPr lang="en-US" dirty="0"/>
                  <a:t>Rate at which the value of </a:t>
                </a:r>
                <a:r>
                  <a:rPr lang="en-US" i="1" dirty="0"/>
                  <a:t>f</a:t>
                </a:r>
                <a:r>
                  <a:rPr lang="en-US" dirty="0"/>
                  <a:t> changes at </a:t>
                </a:r>
                <a:r>
                  <a:rPr lang="en-US" i="1" dirty="0"/>
                  <a:t>x</a:t>
                </a:r>
              </a:p>
              <a:p>
                <a:pPr lvl="1"/>
                <a:r>
                  <a:rPr lang="en-US" dirty="0"/>
                  <a:t>Can be visualized as the slope of a tangent line</a:t>
                </a:r>
              </a:p>
            </p:txBody>
          </p:sp>
        </mc:Choice>
        <mc:Fallback xmlns="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AFA941F9-C91F-4CE8-ADDD-9CA19268F9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333" t="-2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>
            <a:extLst>
              <a:ext uri="{FF2B5EF4-FFF2-40B4-BE49-F238E27FC236}">
                <a16:creationId xmlns:a16="http://schemas.microsoft.com/office/drawing/2014/main" id="{B747DAA4-1E16-48F3-9D3F-10F1FA01B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345" y="3075829"/>
            <a:ext cx="3987790" cy="279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592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FF8408-BBB2-4E12-90E4-1CEA28307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annealing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9CDAAFC4-8532-436C-9AB4-8B8154F9635E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Inspired by physical phenomenon of annealing</a:t>
                </a:r>
              </a:p>
              <a:p>
                <a:pPr lvl="1"/>
                <a:r>
                  <a:rPr lang="en-US" dirty="0"/>
                  <a:t>Basically an EA with a population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with mutation only</a:t>
                </a:r>
              </a:p>
              <a:p>
                <a:pPr lvl="1"/>
                <a:r>
                  <a:rPr lang="en-US" dirty="0"/>
                  <a:t>Strength of mutation (Temperature) starts high</a:t>
                </a:r>
              </a:p>
              <a:p>
                <a:pPr lvl="1"/>
                <a:r>
                  <a:rPr lang="en-US" dirty="0"/>
                  <a:t>Decreases over iterations</a:t>
                </a:r>
              </a:p>
              <a:p>
                <a:pPr lvl="1"/>
                <a:r>
                  <a:rPr lang="en-US" dirty="0"/>
                  <a:t>Intuition: Exploration, then Exploitation!</a:t>
                </a:r>
              </a:p>
              <a:p>
                <a:endParaRPr lang="en-US" dirty="0"/>
              </a:p>
              <a:p>
                <a:r>
                  <a:rPr lang="en-US" dirty="0"/>
                  <a:t>This idea was copied by EAs, applied to offspring generation</a:t>
                </a:r>
              </a:p>
            </p:txBody>
          </p:sp>
        </mc:Choice>
        <mc:Fallback xmlns="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9CDAAFC4-8532-436C-9AB4-8B8154F963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333" t="-2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70024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68B391-C136-4F6E-953C-15971C073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annealing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5343E49-9F75-46F0-898C-B10D55C04D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DAE1C64-144A-4B30-BE5C-D73B9527F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179" y="1589263"/>
            <a:ext cx="7287642" cy="2172003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DB175AC-5BC3-4750-85FF-7DF29F86204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888" y="4044099"/>
            <a:ext cx="6382223" cy="205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51746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53E8A05-42BD-489E-BF5F-958C21373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CEB63DBD-0FC0-4057-AC92-1717C1D0ED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Bibliography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Kochenderfer</a:t>
            </a:r>
            <a:r>
              <a:rPr lang="en-US" dirty="0"/>
              <a:t> &amp; Wheeler, </a:t>
            </a:r>
            <a:r>
              <a:rPr lang="en-US" i="1" dirty="0"/>
              <a:t>Algorithms for Optimization</a:t>
            </a:r>
            <a:r>
              <a:rPr lang="en-US" dirty="0"/>
              <a:t>, MIT Press, 2019</a:t>
            </a:r>
            <a:br>
              <a:rPr lang="en-US" dirty="0"/>
            </a:br>
            <a:r>
              <a:rPr lang="en-US" dirty="0"/>
              <a:t>- De Jong, </a:t>
            </a:r>
            <a:r>
              <a:rPr lang="en-US" i="1" dirty="0"/>
              <a:t>Evolutionary Computation: A Unified Approach</a:t>
            </a:r>
            <a:r>
              <a:rPr lang="en-US" dirty="0"/>
              <a:t>, 2016</a:t>
            </a:r>
          </a:p>
          <a:p>
            <a:r>
              <a:rPr lang="en-US" dirty="0"/>
              <a:t>Images: unless otherwise stated, I stole them from the Internet. I hope they are not copyrighted, or that their use falls under the Fair Use clause, and if not, I am sorry. Please don’t sue me.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E214693-AB7E-4C54-8D7C-0391735F7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14D43F9-35B6-46FA-B5D4-8F2F1AA72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09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9F24D7-3C29-464F-AA18-34F466A4E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Gradient-based techniques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93405B9-D5C7-4C02-A039-D84E4FF6A4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Different interchangeable notations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Derivative in multiple dimensions is the </a:t>
            </a:r>
            <a:r>
              <a:rPr lang="en-US" b="1" dirty="0"/>
              <a:t>gradient (Jacobian)</a:t>
            </a:r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B74AD0E-8651-48F0-B40E-8F9CCBD15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183" y="1853913"/>
            <a:ext cx="2400635" cy="105742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57783C1-2360-48A1-9745-F78D7B8A8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773" y="3638359"/>
            <a:ext cx="5277587" cy="86689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2F3DC91-E8FA-4D77-A28F-5B2B2E9FC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9818" y="3591224"/>
            <a:ext cx="4423730" cy="235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65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D07DCC-0363-4688-8874-1DED3D81E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Gradient-based techniques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86B706-7875-4D7F-B5D9-4771BCFE8A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Simple intuition: always follow steepest descent/ascent</a:t>
            </a:r>
          </a:p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Gradient can be computed</a:t>
            </a:r>
          </a:p>
          <a:p>
            <a:pPr lvl="1"/>
            <a:r>
              <a:rPr lang="en-US" dirty="0"/>
              <a:t>Or approximated</a:t>
            </a:r>
          </a:p>
          <a:p>
            <a:pPr lvl="1"/>
            <a:r>
              <a:rPr lang="en-US" dirty="0"/>
              <a:t>Function is convex (guarantees</a:t>
            </a:r>
            <a:br>
              <a:rPr lang="en-US" dirty="0"/>
            </a:br>
            <a:r>
              <a:rPr lang="en-US" dirty="0"/>
              <a:t>global optimum)</a:t>
            </a:r>
          </a:p>
          <a:p>
            <a:pPr lvl="1"/>
            <a:r>
              <a:rPr lang="en-US" dirty="0"/>
              <a:t>Also runs on non-convex</a:t>
            </a:r>
            <a:br>
              <a:rPr lang="en-US" dirty="0"/>
            </a:br>
            <a:r>
              <a:rPr lang="en-US" dirty="0"/>
              <a:t>functions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8C572C9-3010-48CF-99A1-648794050F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01" r="14109"/>
          <a:stretch/>
        </p:blipFill>
        <p:spPr>
          <a:xfrm>
            <a:off x="6272757" y="3193645"/>
            <a:ext cx="5335572" cy="29055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3CF0DE-2336-4825-9428-7FDF75B5546F}"/>
              </a:ext>
            </a:extLst>
          </p:cNvPr>
          <p:cNvSpPr/>
          <p:nvPr/>
        </p:nvSpPr>
        <p:spPr>
          <a:xfrm>
            <a:off x="8012784" y="5434641"/>
            <a:ext cx="3595545" cy="6645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86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D07DCC-0363-4688-8874-1DED3D81E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Gradient-based techniques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86B706-7875-4D7F-B5D9-4771BCFE8A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Simple intuition: always follow steepest descent/ascent</a:t>
            </a:r>
          </a:p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Gradient can be computed</a:t>
            </a:r>
          </a:p>
          <a:p>
            <a:pPr lvl="1"/>
            <a:r>
              <a:rPr lang="en-US" dirty="0"/>
              <a:t>Or approximated</a:t>
            </a:r>
          </a:p>
          <a:p>
            <a:pPr lvl="1"/>
            <a:r>
              <a:rPr lang="en-US" dirty="0"/>
              <a:t>Function is convex (guarantees</a:t>
            </a:r>
            <a:br>
              <a:rPr lang="en-US" dirty="0"/>
            </a:br>
            <a:r>
              <a:rPr lang="en-US" dirty="0"/>
              <a:t>global optimum)</a:t>
            </a:r>
          </a:p>
          <a:p>
            <a:pPr lvl="1"/>
            <a:r>
              <a:rPr lang="en-US" dirty="0"/>
              <a:t>Also runs on non-convex</a:t>
            </a:r>
            <a:br>
              <a:rPr lang="en-US" dirty="0"/>
            </a:br>
            <a:r>
              <a:rPr lang="en-US" dirty="0"/>
              <a:t>functions</a:t>
            </a:r>
          </a:p>
        </p:txBody>
      </p:sp>
      <p:pic>
        <p:nvPicPr>
          <p:cNvPr id="3074" name="Picture 2" descr="Stochastic gradient descent | sciencesprings">
            <a:extLst>
              <a:ext uri="{FF2B5EF4-FFF2-40B4-BE49-F238E27FC236}">
                <a16:creationId xmlns:a16="http://schemas.microsoft.com/office/drawing/2014/main" id="{E56F96CC-6252-41A0-BE04-E0AB920D3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519" y="2007910"/>
            <a:ext cx="4739640" cy="439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492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CD972C-FA2A-4DAA-8A10-5B6F6F31A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gradient-based techniques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5241D11-0957-4068-BBEE-9817CC712F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Brainstorming!</a:t>
            </a:r>
          </a:p>
        </p:txBody>
      </p:sp>
      <p:pic>
        <p:nvPicPr>
          <p:cNvPr id="1026" name="Picture 2" descr="Brainstorm.. | ICE">
            <a:extLst>
              <a:ext uri="{FF2B5EF4-FFF2-40B4-BE49-F238E27FC236}">
                <a16:creationId xmlns:a16="http://schemas.microsoft.com/office/drawing/2014/main" id="{EFD8D7DD-5AF6-4311-95A2-11368BB84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335" y="2867012"/>
            <a:ext cx="3991466" cy="32321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97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8B27F1-2098-465F-B83F-3123A3370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gradient-based techniques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148438-185B-435D-9D83-E60BEDDB88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Hard/impossible to get out of local optima</a:t>
            </a:r>
          </a:p>
          <a:p>
            <a:r>
              <a:rPr lang="en-US" dirty="0"/>
              <a:t>Starting point of exploration matters</a:t>
            </a:r>
          </a:p>
          <a:p>
            <a:r>
              <a:rPr lang="en-US" dirty="0"/>
              <a:t>Step size? Too small / too large leads to convergence issues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1E1585B-BD0A-45BC-A9B5-33B75E9FF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1360" y="3429000"/>
            <a:ext cx="2942440" cy="294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5400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1552</Words>
  <Application>Microsoft Office PowerPoint</Application>
  <PresentationFormat>Grand écran</PresentationFormat>
  <Paragraphs>256</Paragraphs>
  <Slides>42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Raleway</vt:lpstr>
      <vt:lpstr>Thème Office</vt:lpstr>
      <vt:lpstr>Continuous Optimization: Overview</vt:lpstr>
      <vt:lpstr>Outline</vt:lpstr>
      <vt:lpstr>Introduction</vt:lpstr>
      <vt:lpstr>Gradient-based techniques</vt:lpstr>
      <vt:lpstr>Gradient-based techniques</vt:lpstr>
      <vt:lpstr>Gradient-based techniques</vt:lpstr>
      <vt:lpstr>Gradient-based techniques</vt:lpstr>
      <vt:lpstr>Issues with gradient-based techniques</vt:lpstr>
      <vt:lpstr>Issues with gradient-based techniques</vt:lpstr>
      <vt:lpstr>Issues with gradient-based techniques</vt:lpstr>
      <vt:lpstr>Issues with gradient-based techniques</vt:lpstr>
      <vt:lpstr>Gradient-based techniques for neural networks</vt:lpstr>
      <vt:lpstr>Modern gradient-based techniques</vt:lpstr>
      <vt:lpstr>Modern gradient-based techniques</vt:lpstr>
      <vt:lpstr>Modern gradient-based techniques</vt:lpstr>
      <vt:lpstr>Modern gradient-based techniques</vt:lpstr>
      <vt:lpstr>Modern gradient-based techniques</vt:lpstr>
      <vt:lpstr>Stochastic/Approximate techniques</vt:lpstr>
      <vt:lpstr>PSEUDO-random number generation</vt:lpstr>
      <vt:lpstr>PSEUDO-random number generation</vt:lpstr>
      <vt:lpstr>PSEUDO-random number generation</vt:lpstr>
      <vt:lpstr>Brainstorming!</vt:lpstr>
      <vt:lpstr>Basin-hopping</vt:lpstr>
      <vt:lpstr>Basin-hopping</vt:lpstr>
      <vt:lpstr>Basin-hopping</vt:lpstr>
      <vt:lpstr>Evolutionary algorithms</vt:lpstr>
      <vt:lpstr>Evolutionary algorithms</vt:lpstr>
      <vt:lpstr>Evolutionary algorithms</vt:lpstr>
      <vt:lpstr>Evolutionary algorithms</vt:lpstr>
      <vt:lpstr>Evolutionary algorithms</vt:lpstr>
      <vt:lpstr>Evolutionary algorithms</vt:lpstr>
      <vt:lpstr>Evolutionary algorithms</vt:lpstr>
      <vt:lpstr>Evolutionary algorithms</vt:lpstr>
      <vt:lpstr>Evolutionary algorithms</vt:lpstr>
      <vt:lpstr>Evolutionary algorithms</vt:lpstr>
      <vt:lpstr>Issues with stochastic techniques</vt:lpstr>
      <vt:lpstr>Issues with stochastic techniques</vt:lpstr>
      <vt:lpstr>Modern evolutionary algorithms</vt:lpstr>
      <vt:lpstr>Modern evolutionary algorithms</vt:lpstr>
      <vt:lpstr>Simulated annealing</vt:lpstr>
      <vt:lpstr>Simulated annealing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Alberto Tonda</dc:creator>
  <cp:lastModifiedBy>Alberto Tonda</cp:lastModifiedBy>
  <cp:revision>198</cp:revision>
  <dcterms:created xsi:type="dcterms:W3CDTF">2020-06-05T13:14:31Z</dcterms:created>
  <dcterms:modified xsi:type="dcterms:W3CDTF">2025-04-01T11:06:59Z</dcterms:modified>
</cp:coreProperties>
</file>